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307" r:id="rId2"/>
    <p:sldId id="302" r:id="rId3"/>
    <p:sldId id="290" r:id="rId4"/>
    <p:sldId id="288" r:id="rId5"/>
    <p:sldId id="291" r:id="rId6"/>
    <p:sldId id="296" r:id="rId7"/>
    <p:sldId id="297" r:id="rId8"/>
    <p:sldId id="298" r:id="rId9"/>
    <p:sldId id="299" r:id="rId10"/>
    <p:sldId id="267" r:id="rId11"/>
    <p:sldId id="300" r:id="rId12"/>
    <p:sldId id="301" r:id="rId13"/>
    <p:sldId id="277" r:id="rId14"/>
    <p:sldId id="303" r:id="rId15"/>
    <p:sldId id="285" r:id="rId16"/>
    <p:sldId id="304" r:id="rId17"/>
    <p:sldId id="282" r:id="rId18"/>
    <p:sldId id="310" r:id="rId19"/>
    <p:sldId id="283" r:id="rId20"/>
    <p:sldId id="309" r:id="rId21"/>
    <p:sldId id="305" r:id="rId22"/>
    <p:sldId id="308" r:id="rId23"/>
    <p:sldId id="311"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2C8553-12EC-41F6-86C4-E7A10D132458}" v="3" dt="2024-01-18T23:20:37.5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825" autoAdjust="0"/>
    <p:restoredTop sz="94660"/>
  </p:normalViewPr>
  <p:slideViewPr>
    <p:cSldViewPr snapToGrid="0">
      <p:cViewPr varScale="1">
        <p:scale>
          <a:sx n="80" d="100"/>
          <a:sy n="80" d="100"/>
        </p:scale>
        <p:origin x="58" y="346"/>
      </p:cViewPr>
      <p:guideLst/>
    </p:cSldViewPr>
  </p:slideViewPr>
  <p:notesTextViewPr>
    <p:cViewPr>
      <p:scale>
        <a:sx n="1" d="1"/>
        <a:sy n="1" d="1"/>
      </p:scale>
      <p:origin x="0" y="0"/>
    </p:cViewPr>
  </p:notesTextViewPr>
  <p:sorterViewPr>
    <p:cViewPr>
      <p:scale>
        <a:sx n="100" d="100"/>
        <a:sy n="100" d="100"/>
      </p:scale>
      <p:origin x="0" y="-66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9/23/2026</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047999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327754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9/23/2026</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4167828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970584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9/23/2026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542555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961865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9/23/2026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584838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400286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973632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31684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9/23/2026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912693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9/23/2026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‹Nº›</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89535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9/23/2026</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33673652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9/23/2026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23363730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9/23/2026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41518887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355641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9/23/2026</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900172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9/23/2026</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384873252"/>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astra.altrusa.org/files/2021/02/ASTRA-Club-Leadership-Manual-2020.pdf" TargetMode="External"/><Relationship Id="rId2" Type="http://schemas.openxmlformats.org/officeDocument/2006/relationships/hyperlink" Target="https://astra.altrusa.org/files/2021/02/ASTRA-Committee-Chair-Responsibilities.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astra.altrusa.org/files/2019/10/ASTRA-Members-Guide-February-2018-update.pdf" TargetMode="External"/><Relationship Id="rId2" Type="http://schemas.openxmlformats.org/officeDocument/2006/relationships/hyperlink" Target="https://astra.altrusa.org/files/2021/02/ASTRA-Monthly-Checklist-2020.pdf" TargetMode="External"/><Relationship Id="rId1" Type="http://schemas.openxmlformats.org/officeDocument/2006/relationships/slideLayout" Target="../slideLayouts/slideLayout1.xml"/><Relationship Id="rId6" Type="http://schemas.openxmlformats.org/officeDocument/2006/relationships/hyperlink" Target="https://astra.altrusa.org/files/2021/02/ASTRA-Club-Leadership-Manual-2020.pdf" TargetMode="External"/><Relationship Id="rId5" Type="http://schemas.openxmlformats.org/officeDocument/2006/relationships/hyperlink" Target="https://pxhere.com/en/photo/181687" TargetMode="Externa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template.net/business/agenda-templates/planning-meeting-agenda-template/" TargetMode="External"/><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8.xml"/><Relationship Id="rId4" Type="http://schemas.openxmlformats.org/officeDocument/2006/relationships/image" Target="../media/image14.emf"/></Relationships>
</file>

<file path=ppt/slides/_rels/slide18.xml.rels><?xml version="1.0" encoding="UTF-8" standalone="yes"?>
<Relationships xmlns="http://schemas.openxmlformats.org/package/2006/relationships"><Relationship Id="rId3" Type="http://schemas.openxmlformats.org/officeDocument/2006/relationships/hyperlink" Target="http://robbiepruitt.blogspot.com/2013/12/spiritual-formation-planning-and-goals.html" TargetMode="External"/><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2.png"/><Relationship Id="rId3" Type="http://schemas.openxmlformats.org/officeDocument/2006/relationships/hyperlink" Target="http://socialneid.wordpress.com/2013/06/06/informazione-rapidita-sintesi-efficienza-in-una-parola-twitter" TargetMode="External"/><Relationship Id="rId7" Type="http://schemas.openxmlformats.org/officeDocument/2006/relationships/hyperlink" Target="https://commons.wikimedia.org/wiki/File:Qrcode_wikipedia_fr_v2clean.png" TargetMode="External"/><Relationship Id="rId12" Type="http://schemas.openxmlformats.org/officeDocument/2006/relationships/image" Target="../media/image21.emf"/><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18.png"/><Relationship Id="rId11" Type="http://schemas.openxmlformats.org/officeDocument/2006/relationships/hyperlink" Target="http://www.techeconomy.it/2014/12/11/instagram-festeggia-i-300-milioni-utenti-mensili-supera-twitter/" TargetMode="External"/><Relationship Id="rId5" Type="http://schemas.openxmlformats.org/officeDocument/2006/relationships/hyperlink" Target="http://jhcnewmedia.org/periodismodigital-stgo1/2013/10/01/cambiando-la-forma-de-relacionarnos/" TargetMode="External"/><Relationship Id="rId10" Type="http://schemas.openxmlformats.org/officeDocument/2006/relationships/image" Target="../media/image20.jpg"/><Relationship Id="rId4" Type="http://schemas.openxmlformats.org/officeDocument/2006/relationships/image" Target="../media/image17.jpg"/><Relationship Id="rId9" Type="http://schemas.openxmlformats.org/officeDocument/2006/relationships/hyperlink" Target="http://fhlogo.blogspot.com/2011/03/facebook.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astra.altrusa.or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9473B7D-67F6-0156-5174-5029AFA0E24E}"/>
              </a:ext>
            </a:extLst>
          </p:cNvPr>
          <p:cNvSpPr txBox="1"/>
          <p:nvPr/>
        </p:nvSpPr>
        <p:spPr>
          <a:xfrm>
            <a:off x="256107" y="637762"/>
            <a:ext cx="5400890" cy="4032450"/>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800" b="1" kern="1200" dirty="0">
                <a:solidFill>
                  <a:srgbClr val="FFC000"/>
                </a:solidFill>
                <a:effectLst/>
                <a:ea typeface="+mj-ea"/>
                <a:cs typeface="+mj-cs"/>
              </a:rPr>
              <a:t>ASTRA</a:t>
            </a:r>
          </a:p>
          <a:p>
            <a:pPr algn="ctr">
              <a:lnSpc>
                <a:spcPct val="90000"/>
              </a:lnSpc>
              <a:spcBef>
                <a:spcPct val="0"/>
              </a:spcBef>
              <a:spcAft>
                <a:spcPts val="600"/>
              </a:spcAft>
            </a:pPr>
            <a:r>
              <a:rPr lang="en-US" sz="4800" b="1" dirty="0">
                <a:solidFill>
                  <a:srgbClr val="FFC000"/>
                </a:solidFill>
                <a:ea typeface="+mj-ea"/>
                <a:cs typeface="+mj-cs"/>
              </a:rPr>
              <a:t>ADIESTRAMIENTO DE </a:t>
            </a:r>
            <a:r>
              <a:rPr lang="en-US" sz="4800" b="1" dirty="0">
                <a:solidFill>
                  <a:srgbClr val="FF0000"/>
                </a:solidFill>
                <a:ea typeface="+mj-ea"/>
                <a:cs typeface="+mj-cs"/>
              </a:rPr>
              <a:t>LIDERAZGO</a:t>
            </a:r>
          </a:p>
        </p:txBody>
      </p:sp>
      <p:pic>
        <p:nvPicPr>
          <p:cNvPr id="3" name="Picture 2" descr="Logo, company name&#10;&#10;Description automatically generated with medium confidence">
            <a:extLst>
              <a:ext uri="{FF2B5EF4-FFF2-40B4-BE49-F238E27FC236}">
                <a16:creationId xmlns:a16="http://schemas.microsoft.com/office/drawing/2014/main" id="{4A97020F-F3BF-D1DD-C1B2-7CEE05E71C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8474" y="4340994"/>
            <a:ext cx="4381930" cy="2307597"/>
          </a:xfrm>
          <a:prstGeom prst="rect">
            <a:avLst/>
          </a:prstGeom>
        </p:spPr>
      </p:pic>
      <p:sp>
        <p:nvSpPr>
          <p:cNvPr id="4" name="TextBox 3">
            <a:extLst>
              <a:ext uri="{FF2B5EF4-FFF2-40B4-BE49-F238E27FC236}">
                <a16:creationId xmlns:a16="http://schemas.microsoft.com/office/drawing/2014/main" id="{C5B65368-ACF2-1695-C3F1-F7294758703E}"/>
              </a:ext>
            </a:extLst>
          </p:cNvPr>
          <p:cNvSpPr txBox="1"/>
          <p:nvPr/>
        </p:nvSpPr>
        <p:spPr>
          <a:xfrm>
            <a:off x="5656997" y="92950"/>
            <a:ext cx="6459118" cy="6555641"/>
          </a:xfrm>
          <a:prstGeom prst="rect">
            <a:avLst/>
          </a:prstGeom>
          <a:noFill/>
        </p:spPr>
        <p:txBody>
          <a:bodyPr wrap="square">
            <a:spAutoFit/>
          </a:bodyPr>
          <a:lstStyle/>
          <a:p>
            <a:pPr marL="0" marR="0" algn="ctr">
              <a:spcBef>
                <a:spcPts val="0"/>
              </a:spcBef>
              <a:spcAft>
                <a:spcPts val="0"/>
              </a:spcAft>
            </a:pPr>
            <a:r>
              <a:rPr lang="en-US" sz="3200" b="1" u="sng" dirty="0">
                <a:solidFill>
                  <a:srgbClr val="FFC000"/>
                </a:solidFill>
                <a:effectLst/>
                <a:ea typeface="Calibri" panose="020F0502020204030204" pitchFamily="34" charset="0"/>
                <a:cs typeface="Times New Roman" panose="02020603050405020304" pitchFamily="18" charset="0"/>
              </a:rPr>
              <a:t>PROPOSITO:</a:t>
            </a:r>
          </a:p>
          <a:p>
            <a:pPr marL="0" marR="0" algn="ctr">
              <a:spcBef>
                <a:spcPts val="0"/>
              </a:spcBef>
              <a:spcAft>
                <a:spcPts val="0"/>
              </a:spcAft>
            </a:pPr>
            <a:endParaRPr lang="en-US" sz="2800" b="1" u="sng" dirty="0">
              <a:solidFill>
                <a:srgbClr val="FFC000"/>
              </a:solidFill>
              <a:effectLst/>
              <a:ea typeface="Calibri" panose="020F0502020204030204" pitchFamily="34" charset="0"/>
              <a:cs typeface="Times New Roman" panose="02020603050405020304" pitchFamily="18" charset="0"/>
            </a:endParaRPr>
          </a:p>
          <a:p>
            <a:pPr marL="0" marR="0">
              <a:spcBef>
                <a:spcPts val="0"/>
              </a:spcBef>
              <a:spcAft>
                <a:spcPts val="0"/>
              </a:spcAft>
            </a:pPr>
            <a:r>
              <a:rPr lang="es-ES" sz="2400" b="1" dirty="0">
                <a:solidFill>
                  <a:srgbClr val="FFC000"/>
                </a:solidFill>
                <a:ea typeface="Calibri" panose="020F0502020204030204" pitchFamily="34" charset="0"/>
                <a:cs typeface="Times New Roman" panose="02020603050405020304" pitchFamily="18" charset="0"/>
              </a:rPr>
              <a:t>El objetivo de esta guía es proporcionar capacitación en liderazgo para los oficiales de ASTRA y presidentes de comités para que puedan ser más efectivos en sus roles de liderazgo y desarrollar aún más conocimientos y habilidades útiles.</a:t>
            </a:r>
          </a:p>
          <a:p>
            <a:pPr marL="0" marR="0">
              <a:spcBef>
                <a:spcPts val="0"/>
              </a:spcBef>
              <a:spcAft>
                <a:spcPts val="0"/>
              </a:spcAft>
            </a:pPr>
            <a:r>
              <a:rPr lang="es-ES" sz="2400" b="1" dirty="0">
                <a:solidFill>
                  <a:srgbClr val="FFC000"/>
                </a:solidFill>
                <a:ea typeface="Calibri" panose="020F0502020204030204" pitchFamily="34" charset="0"/>
                <a:cs typeface="Times New Roman" panose="02020603050405020304" pitchFamily="18" charset="0"/>
              </a:rPr>
              <a:t> </a:t>
            </a:r>
          </a:p>
          <a:p>
            <a:pPr marL="0" marR="0">
              <a:spcBef>
                <a:spcPts val="0"/>
              </a:spcBef>
              <a:spcAft>
                <a:spcPts val="0"/>
              </a:spcAft>
            </a:pPr>
            <a:r>
              <a:rPr lang="es-ES" sz="2400" b="1" dirty="0">
                <a:solidFill>
                  <a:srgbClr val="FFC000"/>
                </a:solidFill>
                <a:ea typeface="Calibri" panose="020F0502020204030204" pitchFamily="34" charset="0"/>
                <a:cs typeface="Times New Roman" panose="02020603050405020304" pitchFamily="18" charset="0"/>
              </a:rPr>
              <a:t>Las habilidades que adquieras en comunicación, creación de relaciones, manejo de conflictos, manejo del tiempo y manejo de proyectos le permitirán convertirse en líderes más fuertes en su función actual, en su escuela y en futuras funciones de liderazgo en su comunidad.</a:t>
            </a:r>
          </a:p>
        </p:txBody>
      </p:sp>
    </p:spTree>
    <p:extLst>
      <p:ext uri="{BB962C8B-B14F-4D97-AF65-F5344CB8AC3E}">
        <p14:creationId xmlns:p14="http://schemas.microsoft.com/office/powerpoint/2010/main" val="182688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EB5A67EB-CC74-1305-446E-17A39FE7D0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191" y="889248"/>
            <a:ext cx="5937351" cy="5079503"/>
          </a:xfrm>
          <a:prstGeom prst="rect">
            <a:avLst/>
          </a:prstGeom>
          <a:noFill/>
          <a:ln w="57150">
            <a:solidFill>
              <a:srgbClr val="0099CC"/>
            </a:solidFill>
            <a:miter lim="800000"/>
            <a:headEnd/>
            <a:tailEnd/>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8795E9F-951B-5A99-DC4C-5250E47BB77B}"/>
              </a:ext>
            </a:extLst>
          </p:cNvPr>
          <p:cNvSpPr txBox="1"/>
          <p:nvPr/>
        </p:nvSpPr>
        <p:spPr>
          <a:xfrm>
            <a:off x="6139542" y="99390"/>
            <a:ext cx="5893809" cy="6453690"/>
          </a:xfrm>
          <a:prstGeom prst="rect">
            <a:avLst/>
          </a:prstGeom>
          <a:noFill/>
        </p:spPr>
        <p:txBody>
          <a:bodyPr wrap="square" rtlCol="0">
            <a:spAutoFit/>
          </a:bodyPr>
          <a:lstStyle/>
          <a:p>
            <a:pPr algn="ctr"/>
            <a:endParaRPr lang="en-US" sz="1600" dirty="0">
              <a:solidFill>
                <a:srgbClr val="0099CC"/>
              </a:solidFill>
            </a:endParaRPr>
          </a:p>
          <a:p>
            <a:pPr algn="ctr"/>
            <a:r>
              <a:rPr lang="es-ES" altLang="en-US" sz="2800" b="1" dirty="0">
                <a:solidFill>
                  <a:srgbClr val="0693A6"/>
                </a:solidFill>
                <a:latin typeface="Corbel" panose="020B0503020204020204" pitchFamily="34" charset="0"/>
              </a:rPr>
              <a:t>¡Has sido elegido por tus compañeros, lo que significa que creen que </a:t>
            </a:r>
            <a:r>
              <a:rPr lang="es-ES" altLang="en-US" sz="2800" b="1" dirty="0" err="1">
                <a:solidFill>
                  <a:srgbClr val="0693A6"/>
                </a:solidFill>
                <a:latin typeface="Corbel" panose="020B0503020204020204" pitchFamily="34" charset="0"/>
              </a:rPr>
              <a:t>que</a:t>
            </a:r>
            <a:r>
              <a:rPr lang="es-ES" altLang="en-US" sz="2800" b="1" dirty="0">
                <a:solidFill>
                  <a:srgbClr val="0693A6"/>
                </a:solidFill>
                <a:latin typeface="Corbel" panose="020B0503020204020204" pitchFamily="34" charset="0"/>
              </a:rPr>
              <a:t> eres capaz de dirigir bien el futuro del club</a:t>
            </a:r>
            <a:r>
              <a:rPr lang="en-US" altLang="en-US" sz="2800" b="1" dirty="0">
                <a:solidFill>
                  <a:srgbClr val="0693A6"/>
                </a:solidFill>
                <a:latin typeface="Corbel" panose="020B0503020204020204" pitchFamily="34" charset="0"/>
              </a:rPr>
              <a:t>!</a:t>
            </a:r>
          </a:p>
          <a:p>
            <a:pPr algn="ctr"/>
            <a:endParaRPr lang="en-US" altLang="en-US" sz="2800" b="1" dirty="0">
              <a:solidFill>
                <a:srgbClr val="0693A6"/>
              </a:solidFill>
              <a:latin typeface="Corbel" panose="020B0503020204020204" pitchFamily="34" charset="0"/>
            </a:endParaRPr>
          </a:p>
          <a:p>
            <a:pPr algn="ctr"/>
            <a:r>
              <a:rPr lang="es-ES" altLang="en-US" sz="2800" b="1" dirty="0">
                <a:solidFill>
                  <a:srgbClr val="0693A6"/>
                </a:solidFill>
                <a:latin typeface="Corbel" panose="020B0503020204020204" pitchFamily="34" charset="0"/>
              </a:rPr>
              <a:t>¡Ellos creen que puedes inspirarlos y guiarlos a medida que el club crece en servicio a su comunidad y mucho más!</a:t>
            </a:r>
            <a:br>
              <a:rPr lang="en-US" altLang="en-US" sz="2800" b="1" dirty="0">
                <a:solidFill>
                  <a:srgbClr val="0070C0"/>
                </a:solidFill>
                <a:latin typeface="Corbel" panose="020B0503020204020204" pitchFamily="34" charset="0"/>
              </a:rPr>
            </a:br>
            <a:endParaRPr lang="en-US" altLang="en-US" sz="2800" b="1" dirty="0">
              <a:solidFill>
                <a:srgbClr val="0070C0"/>
              </a:solidFill>
              <a:latin typeface="Corbel" panose="020B0503020204020204" pitchFamily="34" charset="0"/>
            </a:endParaRPr>
          </a:p>
          <a:p>
            <a:pPr algn="ctr">
              <a:lnSpc>
                <a:spcPct val="107000"/>
              </a:lnSpc>
            </a:pPr>
            <a:r>
              <a:rPr lang="es-ES" sz="2800" b="1" i="1" dirty="0">
                <a:solidFill>
                  <a:srgbClr val="79CE5E"/>
                </a:solidFill>
                <a:ea typeface="Calibri" panose="020F0502020204030204" pitchFamily="34" charset="0"/>
                <a:cs typeface="Times New Roman" panose="02020603050405020304" pitchFamily="18" charset="0"/>
              </a:rPr>
              <a:t>Liderazgo se trata de una vida que influye en otra. Se trata de empoderar a aquellos a quienes lideramos. </a:t>
            </a:r>
          </a:p>
        </p:txBody>
      </p:sp>
    </p:spTree>
    <p:extLst>
      <p:ext uri="{BB962C8B-B14F-4D97-AF65-F5344CB8AC3E}">
        <p14:creationId xmlns:p14="http://schemas.microsoft.com/office/powerpoint/2010/main" val="366354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1000"/>
                                        <p:tgtEl>
                                          <p:spTgt spid="3">
                                            <p:txEl>
                                              <p:pRg st="3" end="3"/>
                                            </p:txEl>
                                          </p:spTgt>
                                        </p:tgtEl>
                                      </p:cBhvr>
                                    </p:animEffect>
                                    <p:anim calcmode="lin" valueType="num">
                                      <p:cBhvr>
                                        <p:cTn id="1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662A792-6A7B-35D0-0B85-1E5F6042B184}"/>
              </a:ext>
            </a:extLst>
          </p:cNvPr>
          <p:cNvSpPr txBox="1"/>
          <p:nvPr/>
        </p:nvSpPr>
        <p:spPr>
          <a:xfrm>
            <a:off x="834190" y="446844"/>
            <a:ext cx="11357810" cy="5940088"/>
          </a:xfrm>
          <a:prstGeom prst="rect">
            <a:avLst/>
          </a:prstGeom>
          <a:noFill/>
        </p:spPr>
        <p:txBody>
          <a:bodyPr wrap="square">
            <a:spAutoFit/>
          </a:bodyPr>
          <a:lstStyle/>
          <a:p>
            <a:pPr marL="0" marR="0" algn="ctr">
              <a:spcBef>
                <a:spcPts val="0"/>
              </a:spcBef>
              <a:spcAft>
                <a:spcPts val="0"/>
              </a:spcAft>
            </a:pPr>
            <a:r>
              <a:rPr lang="en-US" sz="3600" b="1" i="1" dirty="0">
                <a:solidFill>
                  <a:srgbClr val="C00000"/>
                </a:solidFill>
                <a:effectLst/>
                <a:latin typeface="Calibri" panose="020F0502020204030204" pitchFamily="34" charset="0"/>
                <a:ea typeface="Times New Roman" panose="02020603050405020304" pitchFamily="18" charset="0"/>
                <a:cs typeface="Calibri" panose="020F0502020204030204" pitchFamily="34" charset="0"/>
              </a:rPr>
              <a:t>			</a:t>
            </a:r>
            <a:r>
              <a:rPr lang="en-US" sz="4400" b="1" dirty="0">
                <a:solidFill>
                  <a:srgbClr val="FFC000"/>
                </a:solidFill>
                <a:effectLst/>
                <a:latin typeface="Calibri" panose="020F0502020204030204" pitchFamily="34" charset="0"/>
                <a:ea typeface="Times New Roman" panose="02020603050405020304" pitchFamily="18" charset="0"/>
                <a:cs typeface="Calibri" panose="020F0502020204030204" pitchFamily="34" charset="0"/>
              </a:rPr>
              <a:t>¿</a:t>
            </a:r>
            <a:r>
              <a:rPr lang="en-US" sz="4400" b="1" dirty="0" err="1">
                <a:solidFill>
                  <a:srgbClr val="FFC000"/>
                </a:solidFill>
                <a:effectLst/>
                <a:latin typeface="Calibri" panose="020F0502020204030204" pitchFamily="34" charset="0"/>
                <a:ea typeface="Times New Roman" panose="02020603050405020304" pitchFamily="18" charset="0"/>
                <a:cs typeface="Calibri" panose="020F0502020204030204" pitchFamily="34" charset="0"/>
              </a:rPr>
              <a:t>Qué</a:t>
            </a:r>
            <a:r>
              <a:rPr lang="en-US" sz="4400" b="1" dirty="0">
                <a:solidFill>
                  <a:srgbClr val="FFC000"/>
                </a:solidFill>
                <a:effectLst/>
                <a:latin typeface="Calibri" panose="020F0502020204030204" pitchFamily="34" charset="0"/>
                <a:ea typeface="Times New Roman" panose="02020603050405020304" pitchFamily="18" charset="0"/>
                <a:cs typeface="Calibri" panose="020F0502020204030204" pitchFamily="34" charset="0"/>
              </a:rPr>
              <a:t> es </a:t>
            </a:r>
            <a:r>
              <a:rPr lang="en-US" sz="4400" b="1" dirty="0" err="1">
                <a:solidFill>
                  <a:srgbClr val="FFC000"/>
                </a:solidFill>
                <a:effectLst/>
                <a:latin typeface="Calibri" panose="020F0502020204030204" pitchFamily="34" charset="0"/>
                <a:ea typeface="Times New Roman" panose="02020603050405020304" pitchFamily="18" charset="0"/>
                <a:cs typeface="Calibri" panose="020F0502020204030204" pitchFamily="34" charset="0"/>
              </a:rPr>
              <a:t>el</a:t>
            </a:r>
            <a:r>
              <a:rPr lang="en-US" sz="4400" b="1" dirty="0">
                <a:solidFill>
                  <a:srgbClr val="FFC000"/>
                </a:solidFill>
                <a:effectLst/>
                <a:latin typeface="Calibri" panose="020F0502020204030204" pitchFamily="34" charset="0"/>
                <a:ea typeface="Times New Roman" panose="02020603050405020304" pitchFamily="18" charset="0"/>
                <a:cs typeface="Calibri" panose="020F0502020204030204" pitchFamily="34" charset="0"/>
              </a:rPr>
              <a:t> </a:t>
            </a:r>
            <a:r>
              <a:rPr lang="en-US" sz="4400" b="1" dirty="0" err="1">
                <a:solidFill>
                  <a:srgbClr val="FFC000"/>
                </a:solidFill>
                <a:effectLst/>
                <a:latin typeface="Calibri" panose="020F0502020204030204" pitchFamily="34" charset="0"/>
                <a:ea typeface="Times New Roman" panose="02020603050405020304" pitchFamily="18" charset="0"/>
                <a:cs typeface="Calibri" panose="020F0502020204030204" pitchFamily="34" charset="0"/>
              </a:rPr>
              <a:t>liderazgo</a:t>
            </a:r>
            <a:r>
              <a:rPr lang="en-US" sz="4400" b="1" dirty="0">
                <a:solidFill>
                  <a:srgbClr val="FFC000"/>
                </a:solidFill>
                <a:effectLst/>
                <a:latin typeface="Calibri" panose="020F0502020204030204" pitchFamily="34" charset="0"/>
                <a:ea typeface="Times New Roman" panose="02020603050405020304" pitchFamily="18" charset="0"/>
                <a:cs typeface="Calibri" panose="020F0502020204030204" pitchFamily="34" charset="0"/>
              </a:rPr>
              <a:t>?</a:t>
            </a:r>
          </a:p>
          <a:p>
            <a:pPr marL="342900" marR="0" lvl="0" indent="-342900">
              <a:spcBef>
                <a:spcPts val="0"/>
              </a:spcBef>
              <a:spcAft>
                <a:spcPts val="0"/>
              </a:spcAft>
              <a:buFont typeface="Symbol" panose="05050102010706020507" pitchFamily="18" charset="2"/>
              <a:buChar char=""/>
            </a:pPr>
            <a:endParaRPr lang="en-US" sz="2800" b="1" i="1" dirty="0">
              <a:solidFill>
                <a:srgbClr val="666666"/>
              </a:solidFill>
              <a:effectLst/>
              <a:latin typeface="Calibri" panose="020F0502020204030204" pitchFamily="34" charset="0"/>
              <a:ea typeface="Times New Roman" panose="02020603050405020304" pitchFamily="18" charset="0"/>
              <a:cs typeface="Calibri" panose="020F0502020204030204" pitchFamily="34" charset="0"/>
            </a:endParaRPr>
          </a:p>
          <a:p>
            <a:pPr marR="0" lvl="0">
              <a:spcBef>
                <a:spcPts val="0"/>
              </a:spcBef>
              <a:spcAft>
                <a:spcPts val="0"/>
              </a:spcAft>
            </a:pPr>
            <a:r>
              <a:rPr lang="es-ES" sz="2800" b="1" i="1" dirty="0">
                <a:effectLst/>
                <a:latin typeface="Calibri" panose="020F0502020204030204" pitchFamily="34" charset="0"/>
                <a:ea typeface="Times New Roman" panose="02020603050405020304" pitchFamily="18" charset="0"/>
                <a:cs typeface="Calibri" panose="020F0502020204030204" pitchFamily="34" charset="0"/>
              </a:rPr>
              <a:t>El liderazgo implica un conjunto de habilidades, incluyendo la capacidad</a:t>
            </a:r>
          </a:p>
          <a:p>
            <a:pPr marR="0" lvl="0">
              <a:spcBef>
                <a:spcPts val="0"/>
              </a:spcBef>
              <a:spcAft>
                <a:spcPts val="0"/>
              </a:spcAft>
            </a:pPr>
            <a:endParaRPr lang="es-ES" sz="2800" b="1" i="1" dirty="0">
              <a:effectLst/>
              <a:latin typeface="Calibri" panose="020F0502020204030204" pitchFamily="34" charset="0"/>
              <a:ea typeface="Times New Roman" panose="02020603050405020304" pitchFamily="18" charset="0"/>
              <a:cs typeface="Calibri" panose="020F0502020204030204" pitchFamily="34" charset="0"/>
            </a:endParaRPr>
          </a:p>
          <a:p>
            <a:pPr marL="742950" marR="0" lvl="0" indent="-742950">
              <a:spcBef>
                <a:spcPts val="0"/>
              </a:spcBef>
              <a:spcAft>
                <a:spcPts val="0"/>
              </a:spcAft>
              <a:buFont typeface="+mj-lt"/>
              <a:buAutoNum type="arabicPeriod"/>
            </a:pPr>
            <a:r>
              <a:rPr lang="es-ES" sz="2800" b="1" i="1" dirty="0">
                <a:effectLst/>
                <a:latin typeface="Calibri" panose="020F0502020204030204" pitchFamily="34" charset="0"/>
                <a:ea typeface="Times New Roman" panose="02020603050405020304" pitchFamily="18" charset="0"/>
                <a:cs typeface="Calibri" panose="020F0502020204030204" pitchFamily="34" charset="0"/>
              </a:rPr>
              <a:t>para inspirar y motivar a otros,</a:t>
            </a:r>
          </a:p>
          <a:p>
            <a:pPr marL="742950" marR="0" lvl="0" indent="-742950">
              <a:spcBef>
                <a:spcPts val="0"/>
              </a:spcBef>
              <a:spcAft>
                <a:spcPts val="0"/>
              </a:spcAft>
              <a:buFont typeface="+mj-lt"/>
              <a:buAutoNum type="arabicPeriod"/>
            </a:pPr>
            <a:r>
              <a:rPr lang="es-ES" sz="2800" b="1" i="1" dirty="0">
                <a:effectLst/>
                <a:latin typeface="Calibri" panose="020F0502020204030204" pitchFamily="34" charset="0"/>
                <a:ea typeface="Times New Roman" panose="02020603050405020304" pitchFamily="18" charset="0"/>
                <a:cs typeface="Calibri" panose="020F0502020204030204" pitchFamily="34" charset="0"/>
              </a:rPr>
              <a:t>para comunicarse de manera efectiva,</a:t>
            </a:r>
          </a:p>
          <a:p>
            <a:pPr marL="742950" marR="0" lvl="0" indent="-742950">
              <a:spcBef>
                <a:spcPts val="0"/>
              </a:spcBef>
              <a:spcAft>
                <a:spcPts val="0"/>
              </a:spcAft>
              <a:buFont typeface="+mj-lt"/>
              <a:buAutoNum type="arabicPeriod"/>
            </a:pPr>
            <a:r>
              <a:rPr lang="es-ES" sz="2800" b="1" i="1" dirty="0">
                <a:effectLst/>
                <a:latin typeface="Calibri" panose="020F0502020204030204" pitchFamily="34" charset="0"/>
                <a:ea typeface="Times New Roman" panose="02020603050405020304" pitchFamily="18" charset="0"/>
                <a:cs typeface="Calibri" panose="020F0502020204030204" pitchFamily="34" charset="0"/>
              </a:rPr>
              <a:t>tomar la iniciativa,</a:t>
            </a:r>
          </a:p>
          <a:p>
            <a:pPr marL="742950" marR="0" lvl="0" indent="-742950">
              <a:spcBef>
                <a:spcPts val="0"/>
              </a:spcBef>
              <a:spcAft>
                <a:spcPts val="0"/>
              </a:spcAft>
              <a:buFont typeface="+mj-lt"/>
              <a:buAutoNum type="arabicPeriod"/>
            </a:pPr>
            <a:r>
              <a:rPr lang="es-ES" sz="2800" b="1" i="1" dirty="0">
                <a:effectLst/>
                <a:latin typeface="Calibri" panose="020F0502020204030204" pitchFamily="34" charset="0"/>
                <a:ea typeface="Times New Roman" panose="02020603050405020304" pitchFamily="18" charset="0"/>
                <a:cs typeface="Calibri" panose="020F0502020204030204" pitchFamily="34" charset="0"/>
              </a:rPr>
              <a:t>para desarrollar alianzas efectivas,</a:t>
            </a:r>
          </a:p>
          <a:p>
            <a:pPr marL="742950" marR="0" lvl="0" indent="-742950">
              <a:spcBef>
                <a:spcPts val="0"/>
              </a:spcBef>
              <a:spcAft>
                <a:spcPts val="0"/>
              </a:spcAft>
              <a:buFont typeface="+mj-lt"/>
              <a:buAutoNum type="arabicPeriod"/>
            </a:pPr>
            <a:r>
              <a:rPr lang="es-ES" sz="2800" b="1" i="1" dirty="0">
                <a:effectLst/>
                <a:latin typeface="Calibri" panose="020F0502020204030204" pitchFamily="34" charset="0"/>
                <a:ea typeface="Times New Roman" panose="02020603050405020304" pitchFamily="18" charset="0"/>
                <a:cs typeface="Calibri" panose="020F0502020204030204" pitchFamily="34" charset="0"/>
              </a:rPr>
              <a:t>hacer planes y ejecutarlos,</a:t>
            </a:r>
          </a:p>
          <a:p>
            <a:pPr marL="742950" marR="0" lvl="0" indent="-742950">
              <a:spcBef>
                <a:spcPts val="0"/>
              </a:spcBef>
              <a:spcAft>
                <a:spcPts val="0"/>
              </a:spcAft>
              <a:buFont typeface="+mj-lt"/>
              <a:buAutoNum type="arabicPeriod"/>
            </a:pPr>
            <a:r>
              <a:rPr lang="es-ES" sz="2800" b="1" i="1" dirty="0">
                <a:effectLst/>
                <a:latin typeface="Calibri" panose="020F0502020204030204" pitchFamily="34" charset="0"/>
                <a:ea typeface="Times New Roman" panose="02020603050405020304" pitchFamily="18" charset="0"/>
                <a:cs typeface="Calibri" panose="020F0502020204030204" pitchFamily="34" charset="0"/>
              </a:rPr>
              <a:t>combinar los dones y estilos individuales de los miembros para fortalecer la organización y su servicio.</a:t>
            </a:r>
          </a:p>
          <a:p>
            <a:pPr marR="0" lvl="0">
              <a:spcBef>
                <a:spcPts val="0"/>
              </a:spcBef>
              <a:spcAft>
                <a:spcPts val="0"/>
              </a:spcAft>
            </a:pPr>
            <a:r>
              <a:rPr lang="en-US" sz="2800" b="1" i="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s-ES" sz="2800" b="1" i="1" dirty="0">
                <a:solidFill>
                  <a:srgbClr val="C00000"/>
                </a:solidFill>
                <a:latin typeface="Calibri" panose="020F0502020204030204" pitchFamily="34" charset="0"/>
                <a:ea typeface="Calibri" panose="020F0502020204030204" pitchFamily="34" charset="0"/>
                <a:cs typeface="Calibri" panose="020F0502020204030204" pitchFamily="34" charset="0"/>
              </a:rPr>
              <a:t>¿Cuál de estos te representa un reto?</a:t>
            </a:r>
          </a:p>
          <a:p>
            <a:pPr marR="0" lvl="0" algn="ctr">
              <a:spcBef>
                <a:spcPts val="0"/>
              </a:spcBef>
              <a:spcAft>
                <a:spcPts val="0"/>
              </a:spcAft>
            </a:pPr>
            <a:r>
              <a:rPr lang="es-ES" sz="2800" b="1" i="1" dirty="0">
                <a:solidFill>
                  <a:srgbClr val="C00000"/>
                </a:solidFill>
                <a:latin typeface="Calibri" panose="020F0502020204030204" pitchFamily="34" charset="0"/>
                <a:ea typeface="Calibri" panose="020F0502020204030204" pitchFamily="34" charset="0"/>
                <a:cs typeface="Calibri" panose="020F0502020204030204" pitchFamily="34" charset="0"/>
              </a:rPr>
              <a:t>Esa es tu ventaja de crecimiento, ¿verdad?</a:t>
            </a:r>
            <a:r>
              <a:rPr lang="en-US" sz="2800" b="1" dirty="0">
                <a:effectLst/>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370662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47B48-84F7-46E4-AB55-4E9F75D036A9}"/>
              </a:ext>
            </a:extLst>
          </p:cNvPr>
          <p:cNvSpPr>
            <a:spLocks noGrp="1"/>
          </p:cNvSpPr>
          <p:nvPr>
            <p:ph type="title"/>
          </p:nvPr>
        </p:nvSpPr>
        <p:spPr>
          <a:xfrm>
            <a:off x="4091231" y="641346"/>
            <a:ext cx="4679602" cy="1169306"/>
          </a:xfrm>
        </p:spPr>
        <p:txBody>
          <a:bodyPr/>
          <a:lstStyle/>
          <a:p>
            <a:pPr algn="ctr"/>
            <a:r>
              <a:rPr lang="es-ES" b="1" dirty="0">
                <a:solidFill>
                  <a:srgbClr val="C00000"/>
                </a:solidFill>
                <a:latin typeface="Calibri" panose="020F0502020204030204" pitchFamily="34" charset="0"/>
                <a:cs typeface="Calibri" panose="020F0502020204030204" pitchFamily="34" charset="0"/>
              </a:rPr>
              <a:t>LOS OBJETIVOS DE ASTRA SON:</a:t>
            </a:r>
            <a:endParaRPr lang="en-US" b="1" dirty="0">
              <a:solidFill>
                <a:srgbClr val="C00000"/>
              </a:solidFill>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4DE8C9F4-404C-4F61-9B09-67EDE7A76935}"/>
              </a:ext>
            </a:extLst>
          </p:cNvPr>
          <p:cNvSpPr>
            <a:spLocks noGrp="1"/>
          </p:cNvSpPr>
          <p:nvPr>
            <p:ph type="body" sz="half" idx="2"/>
          </p:nvPr>
        </p:nvSpPr>
        <p:spPr>
          <a:xfrm>
            <a:off x="187970" y="1881757"/>
            <a:ext cx="5032298" cy="3094485"/>
          </a:xfrm>
        </p:spPr>
        <p:txBody>
          <a:bodyPr>
            <a:noAutofit/>
          </a:bodyPr>
          <a:lstStyle/>
          <a:p>
            <a:pPr marL="285750" lvl="0" indent="-285750">
              <a:buFont typeface="Arial" panose="020B0604020202020204" pitchFamily="34" charset="0"/>
              <a:buChar char="•"/>
            </a:pPr>
            <a:r>
              <a:rPr lang="es-ES" sz="2400" b="1" dirty="0">
                <a:latin typeface="Calibri" panose="020F0502020204030204" pitchFamily="34" charset="0"/>
                <a:cs typeface="Calibri" panose="020F0502020204030204" pitchFamily="34" charset="0"/>
              </a:rPr>
              <a:t>brindar oportunidades de desarrollo personal, planificación y preparación profesional, capacitación en liderazgo y desarrollo cívico;</a:t>
            </a:r>
          </a:p>
          <a:p>
            <a:pPr marL="285750" lvl="0" indent="-285750">
              <a:buFont typeface="Arial" panose="020B0604020202020204" pitchFamily="34" charset="0"/>
              <a:buChar char="•"/>
            </a:pPr>
            <a:r>
              <a:rPr lang="es-ES" sz="2400" b="1" dirty="0">
                <a:latin typeface="Calibri" panose="020F0502020204030204" pitchFamily="34" charset="0"/>
                <a:cs typeface="Calibri" panose="020F0502020204030204" pitchFamily="34" charset="0"/>
              </a:rPr>
              <a:t>fomentar el concepto de servicio a través de la aplicación práctica en la escuela y nuestra comunidad;</a:t>
            </a:r>
          </a:p>
          <a:p>
            <a:pPr marL="285750" lvl="0" indent="-285750">
              <a:buFont typeface="Arial" panose="020B0604020202020204" pitchFamily="34" charset="0"/>
              <a:buChar char="•"/>
            </a:pPr>
            <a:r>
              <a:rPr lang="es-ES" sz="2400" b="1" dirty="0">
                <a:latin typeface="Calibri" panose="020F0502020204030204" pitchFamily="34" charset="0"/>
                <a:cs typeface="Calibri" panose="020F0502020204030204" pitchFamily="34" charset="0"/>
              </a:rPr>
              <a:t>patrocinar actividades sociales y culturales;</a:t>
            </a:r>
          </a:p>
          <a:p>
            <a:pPr marL="285750" lvl="0" indent="-285750">
              <a:buFont typeface="Arial" panose="020B0604020202020204" pitchFamily="34" charset="0"/>
              <a:buChar char="•"/>
            </a:pPr>
            <a:r>
              <a:rPr lang="es-ES" sz="2400" b="1" dirty="0">
                <a:latin typeface="Calibri" panose="020F0502020204030204" pitchFamily="34" charset="0"/>
                <a:cs typeface="Calibri" panose="020F0502020204030204" pitchFamily="34" charset="0"/>
              </a:rPr>
              <a:t>promover el compañerismo y una mejor comprensión entre todas las personas.</a:t>
            </a:r>
            <a:endParaRPr lang="en-US" sz="2400" b="1"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7FC4300B-7397-483B-99CF-386EE140293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390865" y="2267210"/>
            <a:ext cx="6472781" cy="3364791"/>
          </a:xfrm>
          <a:prstGeom prst="rect">
            <a:avLst/>
          </a:prstGeom>
          <a:noFill/>
          <a:ln>
            <a:noFill/>
          </a:ln>
        </p:spPr>
      </p:pic>
      <p:sp>
        <p:nvSpPr>
          <p:cNvPr id="3" name="TextBox 2">
            <a:extLst>
              <a:ext uri="{FF2B5EF4-FFF2-40B4-BE49-F238E27FC236}">
                <a16:creationId xmlns:a16="http://schemas.microsoft.com/office/drawing/2014/main" id="{C4ED62BD-48FB-439E-B674-799933DBBB92}"/>
              </a:ext>
            </a:extLst>
          </p:cNvPr>
          <p:cNvSpPr txBox="1"/>
          <p:nvPr/>
        </p:nvSpPr>
        <p:spPr>
          <a:xfrm>
            <a:off x="6704450" y="5732364"/>
            <a:ext cx="1871666" cy="73866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ASTRA Club of Atlee HS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Mechanicsville, VA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District Two</a:t>
            </a:r>
          </a:p>
        </p:txBody>
      </p:sp>
    </p:spTree>
    <p:extLst>
      <p:ext uri="{BB962C8B-B14F-4D97-AF65-F5344CB8AC3E}">
        <p14:creationId xmlns:p14="http://schemas.microsoft.com/office/powerpoint/2010/main" val="3085477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additive="base">
                                        <p:cTn id="1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 calcmode="lin" valueType="num">
                                      <p:cBhvr additive="base">
                                        <p:cTn id="20"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additive="base">
                                        <p:cTn id="26"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 calcmode="lin" valueType="num">
                                      <p:cBhvr additive="base">
                                        <p:cTn id="32"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DCBCD1-1C70-9C14-60AE-1C130CE0D1F2}"/>
              </a:ext>
            </a:extLst>
          </p:cNvPr>
          <p:cNvSpPr txBox="1"/>
          <p:nvPr/>
        </p:nvSpPr>
        <p:spPr>
          <a:xfrm>
            <a:off x="454037" y="807871"/>
            <a:ext cx="11442788" cy="4770537"/>
          </a:xfrm>
          <a:prstGeom prst="rect">
            <a:avLst/>
          </a:prstGeom>
          <a:noFill/>
        </p:spPr>
        <p:txBody>
          <a:bodyPr wrap="square">
            <a:spAutoFit/>
          </a:bodyPr>
          <a:lstStyle/>
          <a:p>
            <a:pPr marR="0" lvl="0" algn="ctr">
              <a:spcBef>
                <a:spcPts val="0"/>
              </a:spcBef>
              <a:spcAft>
                <a:spcPts val="0"/>
              </a:spcAft>
            </a:pPr>
            <a:r>
              <a:rPr lang="es-ES" sz="3600" b="1"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rPr>
              <a:t>Asociarse con su Club Altrusa patrocinador</a:t>
            </a:r>
          </a:p>
          <a:p>
            <a:pPr marR="0" lvl="0" algn="ctr">
              <a:spcBef>
                <a:spcPts val="0"/>
              </a:spcBef>
              <a:spcAft>
                <a:spcPts val="0"/>
              </a:spcAft>
            </a:pPr>
            <a:r>
              <a:rPr lang="es-ES" sz="3600" b="1"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rPr>
              <a:t>tiene muchos beneficios.</a:t>
            </a:r>
            <a:endParaRPr lang="en-US" sz="3600" b="1" dirty="0">
              <a:solidFill>
                <a:srgbClr val="FFC000"/>
              </a:solidFill>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r>
              <a:rPr lang="es-ES" sz="3200" b="1" dirty="0">
                <a:effectLst/>
                <a:latin typeface="Calibri" panose="020F0502020204030204" pitchFamily="34" charset="0"/>
                <a:ea typeface="Calibri" panose="020F0502020204030204" pitchFamily="34" charset="0"/>
                <a:cs typeface="Times New Roman" panose="02020603050405020304" pitchFamily="18" charset="0"/>
              </a:rPr>
              <a:t>Esta asociación brinda oportunidades para:</a:t>
            </a:r>
          </a:p>
          <a:p>
            <a:pPr marL="342900" marR="0" lvl="0" indent="-342900">
              <a:spcBef>
                <a:spcPts val="0"/>
              </a:spcBef>
              <a:spcAft>
                <a:spcPts val="0"/>
              </a:spcAft>
              <a:buFont typeface="+mj-lt"/>
              <a:buAutoNum type="arabicPeriod"/>
            </a:pPr>
            <a:r>
              <a:rPr lang="es-ES" sz="2800" b="1" dirty="0">
                <a:effectLst/>
                <a:latin typeface="Calibri" panose="020F0502020204030204" pitchFamily="34" charset="0"/>
                <a:ea typeface="Calibri" panose="020F0502020204030204" pitchFamily="34" charset="0"/>
                <a:cs typeface="Times New Roman" panose="02020603050405020304" pitchFamily="18" charset="0"/>
              </a:rPr>
              <a:t>Compartir ideas y opciones para practicar el liderazgo y brindar servicio.</a:t>
            </a:r>
          </a:p>
          <a:p>
            <a:pPr marL="342900" marR="0" lvl="0" indent="-342900">
              <a:spcBef>
                <a:spcPts val="0"/>
              </a:spcBef>
              <a:spcAft>
                <a:spcPts val="0"/>
              </a:spcAft>
              <a:buFont typeface="+mj-lt"/>
              <a:buAutoNum type="arabicPeriod"/>
            </a:pPr>
            <a:r>
              <a:rPr lang="es-ES" sz="2800" b="1" dirty="0">
                <a:effectLst/>
                <a:latin typeface="Calibri" panose="020F0502020204030204" pitchFamily="34" charset="0"/>
                <a:ea typeface="Calibri" panose="020F0502020204030204" pitchFamily="34" charset="0"/>
                <a:cs typeface="Times New Roman" panose="02020603050405020304" pitchFamily="18" charset="0"/>
              </a:rPr>
              <a:t>Te animan como miembros de ASTRA en el desarrollo de sus habilidades de liderazgo.</a:t>
            </a:r>
          </a:p>
          <a:p>
            <a:pPr marL="342900" marR="0" lvl="0" indent="-342900">
              <a:spcBef>
                <a:spcPts val="0"/>
              </a:spcBef>
              <a:spcAft>
                <a:spcPts val="0"/>
              </a:spcAft>
              <a:buFont typeface="+mj-lt"/>
              <a:buAutoNum type="arabicPeriod"/>
            </a:pPr>
            <a:r>
              <a:rPr lang="es-ES" sz="2800" b="1" dirty="0">
                <a:effectLst/>
                <a:latin typeface="Calibri" panose="020F0502020204030204" pitchFamily="34" charset="0"/>
                <a:ea typeface="Calibri" panose="020F0502020204030204" pitchFamily="34" charset="0"/>
                <a:cs typeface="Times New Roman" panose="02020603050405020304" pitchFamily="18" charset="0"/>
              </a:rPr>
              <a:t>Proporcionan </a:t>
            </a:r>
            <a:r>
              <a:rPr lang="es-ES" sz="2800" b="1" dirty="0" err="1">
                <a:effectLst/>
                <a:latin typeface="Calibri" panose="020F0502020204030204" pitchFamily="34" charset="0"/>
                <a:ea typeface="Calibri" panose="020F0502020204030204" pitchFamily="34" charset="0"/>
                <a:cs typeface="Times New Roman" panose="02020603050405020304" pitchFamily="18" charset="0"/>
              </a:rPr>
              <a:t>mentoria</a:t>
            </a:r>
            <a:r>
              <a:rPr lang="es-ES" sz="2800" b="1" dirty="0">
                <a:effectLst/>
                <a:latin typeface="Calibri" panose="020F0502020204030204" pitchFamily="34" charset="0"/>
                <a:ea typeface="Calibri" panose="020F0502020204030204" pitchFamily="34" charset="0"/>
                <a:cs typeface="Times New Roman" panose="02020603050405020304" pitchFamily="18" charset="0"/>
              </a:rPr>
              <a:t> con Altrusa que construya relaciones duraderas.</a:t>
            </a:r>
          </a:p>
          <a:p>
            <a:pPr marL="342900" marR="0" lvl="0" indent="-342900">
              <a:spcBef>
                <a:spcPts val="0"/>
              </a:spcBef>
              <a:spcAft>
                <a:spcPts val="0"/>
              </a:spcAft>
              <a:buFont typeface="+mj-lt"/>
              <a:buAutoNum type="arabicPeriod"/>
            </a:pPr>
            <a:r>
              <a:rPr lang="es-ES" sz="2800" b="1" dirty="0">
                <a:effectLst/>
                <a:latin typeface="Calibri" panose="020F0502020204030204" pitchFamily="34" charset="0"/>
                <a:ea typeface="Calibri" panose="020F0502020204030204" pitchFamily="34" charset="0"/>
                <a:cs typeface="Times New Roman" panose="02020603050405020304" pitchFamily="18" charset="0"/>
              </a:rPr>
              <a:t>Aprenda sobre el establecer objetivos, el manejo de conflictos, trabajo en equipos y la comunicación con Altrusa a medida que se enfrentan los desafíos en el liderazgo.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4216017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9C8531-72E3-42D1-B3AA-D68C57DD43E2}"/>
              </a:ext>
            </a:extLst>
          </p:cNvPr>
          <p:cNvPicPr>
            <a:picLocks noChangeAspect="1"/>
          </p:cNvPicPr>
          <p:nvPr/>
        </p:nvPicPr>
        <p:blipFill>
          <a:blip r:embed="rId2"/>
          <a:stretch>
            <a:fillRect/>
          </a:stretch>
        </p:blipFill>
        <p:spPr>
          <a:xfrm>
            <a:off x="268371" y="1965833"/>
            <a:ext cx="5639289" cy="2926334"/>
          </a:xfrm>
          <a:prstGeom prst="rect">
            <a:avLst/>
          </a:prstGeom>
          <a:ln w="28575">
            <a:solidFill>
              <a:srgbClr val="FFC000"/>
            </a:solidFill>
          </a:ln>
        </p:spPr>
      </p:pic>
      <p:pic>
        <p:nvPicPr>
          <p:cNvPr id="4" name="Picture 2" descr="A picture containing indoor, child, table, boy&#10;&#10;Description automatically generated">
            <a:extLst>
              <a:ext uri="{FF2B5EF4-FFF2-40B4-BE49-F238E27FC236}">
                <a16:creationId xmlns:a16="http://schemas.microsoft.com/office/drawing/2014/main" id="{B462FE2E-2E15-4CE1-A8B3-8FAB6C7C8A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5612" b="9180"/>
          <a:stretch>
            <a:fillRect/>
          </a:stretch>
        </p:blipFill>
        <p:spPr bwMode="auto">
          <a:xfrm>
            <a:off x="6367421" y="3607512"/>
            <a:ext cx="5638800" cy="3124200"/>
          </a:xfrm>
          <a:prstGeom prst="rect">
            <a:avLst/>
          </a:prstGeom>
          <a:noFill/>
          <a:ln w="38100" cap="sq">
            <a:solidFill>
              <a:srgbClr val="0070C0"/>
            </a:solidFill>
            <a:miter lim="800000"/>
            <a:headEnd/>
            <a:tailEnd/>
          </a:ln>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F940FB51-790D-4CBE-8BD6-E2ADCABFD74C}"/>
              </a:ext>
            </a:extLst>
          </p:cNvPr>
          <p:cNvSpPr txBox="1">
            <a:spLocks/>
          </p:cNvSpPr>
          <p:nvPr/>
        </p:nvSpPr>
        <p:spPr>
          <a:xfrm>
            <a:off x="5247563" y="353948"/>
            <a:ext cx="6168789" cy="2021524"/>
          </a:xfrm>
          <a:prstGeom prst="rect">
            <a:avLst/>
          </a:prstGeom>
        </p:spPr>
        <p:txBody>
          <a:bodyPr>
            <a:no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lnSpc>
                <a:spcPct val="100000"/>
              </a:lnSpc>
            </a:pPr>
            <a:r>
              <a:rPr lang="en-US" b="1" dirty="0">
                <a:solidFill>
                  <a:schemeClr val="accent3">
                    <a:lumMod val="75000"/>
                  </a:schemeClr>
                </a:solidFill>
                <a:latin typeface="Calibri" panose="020F0502020204030204" pitchFamily="34" charset="0"/>
                <a:cs typeface="Calibri" panose="020F0502020204030204" pitchFamily="34" charset="0"/>
              </a:rPr>
              <a:t>¡Es </a:t>
            </a:r>
            <a:r>
              <a:rPr lang="en-US" b="1" dirty="0" err="1">
                <a:solidFill>
                  <a:schemeClr val="accent3">
                    <a:lumMod val="75000"/>
                  </a:schemeClr>
                </a:solidFill>
                <a:latin typeface="Calibri" panose="020F0502020204030204" pitchFamily="34" charset="0"/>
                <a:cs typeface="Calibri" panose="020F0502020204030204" pitchFamily="34" charset="0"/>
              </a:rPr>
              <a:t>emocionante</a:t>
            </a:r>
            <a:r>
              <a:rPr lang="en-US" b="1" dirty="0">
                <a:solidFill>
                  <a:schemeClr val="accent3">
                    <a:lumMod val="75000"/>
                  </a:schemeClr>
                </a:solidFill>
                <a:latin typeface="Calibri" panose="020F0502020204030204" pitchFamily="34" charset="0"/>
                <a:cs typeface="Calibri" panose="020F0502020204030204" pitchFamily="34" charset="0"/>
              </a:rPr>
              <a:t> ser </a:t>
            </a:r>
            <a:r>
              <a:rPr lang="en-US" b="1" dirty="0" err="1">
                <a:solidFill>
                  <a:schemeClr val="accent3">
                    <a:lumMod val="75000"/>
                  </a:schemeClr>
                </a:solidFill>
                <a:latin typeface="Calibri" panose="020F0502020204030204" pitchFamily="34" charset="0"/>
                <a:cs typeface="Calibri" panose="020F0502020204030204" pitchFamily="34" charset="0"/>
              </a:rPr>
              <a:t>socios</a:t>
            </a:r>
            <a:r>
              <a:rPr lang="en-US" b="1" dirty="0">
                <a:solidFill>
                  <a:schemeClr val="accent3">
                    <a:lumMod val="75000"/>
                  </a:schemeClr>
                </a:solidFill>
                <a:latin typeface="Calibri" panose="020F0502020204030204" pitchFamily="34" charset="0"/>
                <a:cs typeface="Calibri" panose="020F0502020204030204" pitchFamily="34" charset="0"/>
              </a:rPr>
              <a:t> in Service!</a:t>
            </a:r>
            <a:endParaRPr lang="en-US" b="1"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273FF417-2692-41CD-A956-5DE4FAD1C259}"/>
              </a:ext>
            </a:extLst>
          </p:cNvPr>
          <p:cNvSpPr txBox="1"/>
          <p:nvPr/>
        </p:nvSpPr>
        <p:spPr>
          <a:xfrm>
            <a:off x="130985" y="5082985"/>
            <a:ext cx="6017331" cy="923330"/>
          </a:xfrm>
          <a:prstGeom prst="rect">
            <a:avLst/>
          </a:prstGeom>
          <a:noFill/>
        </p:spPr>
        <p:txBody>
          <a:bodyPr wrap="square" rtlCol="0">
            <a:spAutoFit/>
          </a:bodyPr>
          <a:lstStyle/>
          <a:p>
            <a:pPr algn="ctr"/>
            <a:r>
              <a:rPr lang="es-ES" b="1" dirty="0"/>
              <a:t>ASTRA en USA se asoció con Altrusa para</a:t>
            </a:r>
          </a:p>
          <a:p>
            <a:pPr algn="ctr"/>
            <a:r>
              <a:rPr lang="es-ES" b="1" dirty="0"/>
              <a:t>proporcionar bolsas divertidas para los niños que se mudan a hogares de crianza.</a:t>
            </a:r>
            <a:endParaRPr lang="en-US" b="1" dirty="0"/>
          </a:p>
        </p:txBody>
      </p:sp>
      <p:sp>
        <p:nvSpPr>
          <p:cNvPr id="9" name="TextBox 8">
            <a:extLst>
              <a:ext uri="{FF2B5EF4-FFF2-40B4-BE49-F238E27FC236}">
                <a16:creationId xmlns:a16="http://schemas.microsoft.com/office/drawing/2014/main" id="{6A51A718-E82E-442B-90E1-2D3CB68C8EAE}"/>
              </a:ext>
            </a:extLst>
          </p:cNvPr>
          <p:cNvSpPr txBox="1"/>
          <p:nvPr/>
        </p:nvSpPr>
        <p:spPr>
          <a:xfrm>
            <a:off x="6552710" y="1674674"/>
            <a:ext cx="5639290" cy="1477328"/>
          </a:xfrm>
          <a:prstGeom prst="rect">
            <a:avLst/>
          </a:prstGeom>
          <a:noFill/>
        </p:spPr>
        <p:txBody>
          <a:bodyPr wrap="square" rtlCol="0">
            <a:spAutoFit/>
          </a:bodyPr>
          <a:lstStyle/>
          <a:p>
            <a:r>
              <a:rPr lang="es-ES" b="1" dirty="0"/>
              <a:t>Hicieron marcadores para acompañar nuevos libros donados a una biblioteca que Altrusa había construido para un centro comunitario. Luego ayudaron a Altrusa hacer marcadores para sus otros proyectos de alfabetización!</a:t>
            </a:r>
            <a:endParaRPr lang="en-US" b="1" dirty="0"/>
          </a:p>
        </p:txBody>
      </p:sp>
    </p:spTree>
    <p:extLst>
      <p:ext uri="{BB962C8B-B14F-4D97-AF65-F5344CB8AC3E}">
        <p14:creationId xmlns:p14="http://schemas.microsoft.com/office/powerpoint/2010/main" val="195685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B4853E6-647F-C8CB-A54B-C8F2E796B1E6}"/>
              </a:ext>
            </a:extLst>
          </p:cNvPr>
          <p:cNvSpPr txBox="1"/>
          <p:nvPr/>
        </p:nvSpPr>
        <p:spPr>
          <a:xfrm>
            <a:off x="206106" y="447400"/>
            <a:ext cx="11483202" cy="6417141"/>
          </a:xfrm>
          <a:prstGeom prst="rect">
            <a:avLst/>
          </a:prstGeom>
          <a:noFill/>
        </p:spPr>
        <p:txBody>
          <a:bodyPr wrap="square">
            <a:spAutoFit/>
          </a:bodyPr>
          <a:lstStyle/>
          <a:p>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r>
              <a:rPr lang="es-ES" sz="32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Sentemos las bases para su liderazgo.</a:t>
            </a:r>
          </a:p>
          <a:p>
            <a:r>
              <a:rPr lang="es-ES" sz="2800" b="1" dirty="0">
                <a:solidFill>
                  <a:srgbClr val="FFFF00"/>
                </a:solidFill>
                <a:latin typeface="Calibri" panose="020F0502020204030204" pitchFamily="34" charset="0"/>
                <a:ea typeface="Calibri" panose="020F0502020204030204" pitchFamily="34" charset="0"/>
                <a:cs typeface="Times New Roman" panose="02020603050405020304" pitchFamily="18" charset="0"/>
              </a:rPr>
              <a:t>¿Cuáles son algunas características de un líder exitoso? Por favor, eche un vistazo a estos y discútalos entre sí. ¿Cuáles son más importantes para ti?</a:t>
            </a:r>
          </a:p>
          <a:p>
            <a:endParaRPr lang="en-US" sz="11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Voluntad de aprender: Las habilidades de liderazgo se aprenden; ¡Todos pueden convertirse en líderes!</a:t>
            </a:r>
          </a:p>
          <a:p>
            <a:pPr marL="342900" marR="0" lvl="0" indent="-342900">
              <a:spcBef>
                <a:spcPts val="0"/>
              </a:spcBef>
              <a:spcAft>
                <a:spcPts val="0"/>
              </a:spcAft>
              <a:buFont typeface="Symbol" panose="05050102010706020507" pitchFamily="18" charset="2"/>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Un deseo de reconocer y fomentar la grandeza en los demás: cada persona tiene talentos, dones y experiencias para aportar. Como líder, usted puede ayudar a desarrollarlos. ¡Los líderes efectivos alientan y hacen crecer a los líderes! Ralph Waldo Emerson escribió: “Nuestro principal deseo es alguien que nos inspire a ser lo que sabemos que podemos ser”.</a:t>
            </a:r>
          </a:p>
          <a:p>
            <a:pPr marL="342900" marR="0" lvl="0" indent="-342900">
              <a:spcBef>
                <a:spcPts val="0"/>
              </a:spcBef>
              <a:spcAft>
                <a:spcPts val="0"/>
              </a:spcAft>
              <a:buFont typeface="Symbol" panose="05050102010706020507" pitchFamily="18" charset="2"/>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Voluntad de arriesgarse y cambiar: al darse cuenta de que el cambio comienza con cada uno de nosotros, todos podemos ser agentes de cambio si tenemos el coraje de arriesgarnos a cambiar para ser más efectivos.</a:t>
            </a:r>
          </a:p>
          <a:p>
            <a:pPr marL="342900" marR="0" lvl="0" indent="-342900">
              <a:spcBef>
                <a:spcPts val="0"/>
              </a:spcBef>
              <a:spcAft>
                <a:spcPts val="0"/>
              </a:spcAft>
              <a:buFont typeface="Symbol" panose="05050102010706020507" pitchFamily="18" charset="2"/>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La capacidad de escuchar receptivamente y de ser flexible: aprender a ser flexible según la situación y las personas a las que dirige le ayuda a proporcionar un liderazgo más eficaz y a que la organización tenga éxito.</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6442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A35932-8C44-0095-415D-9310543912D2}"/>
              </a:ext>
            </a:extLst>
          </p:cNvPr>
          <p:cNvSpPr txBox="1"/>
          <p:nvPr/>
        </p:nvSpPr>
        <p:spPr>
          <a:xfrm>
            <a:off x="0" y="318207"/>
            <a:ext cx="11993077" cy="6494085"/>
          </a:xfrm>
          <a:prstGeom prst="rect">
            <a:avLst/>
          </a:prstGeom>
          <a:noFill/>
        </p:spPr>
        <p:txBody>
          <a:bodyPr wrap="square">
            <a:spAutoFit/>
          </a:bodyPr>
          <a:lstStyle/>
          <a:p>
            <a:pPr algn="ctr"/>
            <a:r>
              <a:rPr lang="en-US" sz="2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A</a:t>
            </a:r>
            <a:r>
              <a:rPr lang="es-ES" sz="2800" b="1" dirty="0" err="1">
                <a:solidFill>
                  <a:srgbClr val="FFFF00"/>
                </a:solidFill>
                <a:latin typeface="Calibri" panose="020F0502020204030204" pitchFamily="34" charset="0"/>
                <a:ea typeface="Calibri" panose="020F0502020204030204" pitchFamily="34" charset="0"/>
                <a:cs typeface="Times New Roman" panose="02020603050405020304" pitchFamily="18" charset="0"/>
              </a:rPr>
              <a:t>quí</a:t>
            </a:r>
            <a:r>
              <a:rPr lang="es-ES" sz="2800" b="1" dirty="0">
                <a:solidFill>
                  <a:srgbClr val="FFFF00"/>
                </a:solidFill>
                <a:latin typeface="Calibri" panose="020F0502020204030204" pitchFamily="34" charset="0"/>
                <a:ea typeface="Calibri" panose="020F0502020204030204" pitchFamily="34" charset="0"/>
                <a:cs typeface="Times New Roman" panose="02020603050405020304" pitchFamily="18" charset="0"/>
              </a:rPr>
              <a:t> hay algunas características más de un líder exitoso!</a:t>
            </a:r>
          </a:p>
          <a:p>
            <a:pPr marL="342900" indent="-342900">
              <a:buFont typeface="Arial" panose="020B0604020202020204" pitchFamily="34" charset="0"/>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Un entusiasmo por fomentar la capacidad de sus miembros y funcionarios para soñar grandes sueños y ser administradores de la organización.</a:t>
            </a:r>
          </a:p>
          <a:p>
            <a:pPr marL="342900" indent="-342900">
              <a:buFont typeface="Arial" panose="020B0604020202020204" pitchFamily="34" charset="0"/>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La voluntad de construir un equipo: Aprender a delegar, construir colaboración y comunicación entre sus miembros, pedir ayuda cuando sea necesario y mostrar gratitud por los esfuerzos realizados nutre a todos los que lidera.</a:t>
            </a:r>
          </a:p>
          <a:p>
            <a:pPr marL="342900" indent="-342900">
              <a:buFont typeface="Arial" panose="020B0604020202020204" pitchFamily="34" charset="0"/>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La capacidad de crear una comunidad dentro de su organización: unir a quienes trabajan juntos en ASTRA para servirse unos a otros y a su comunidad hará que su servicio conjunto sea poderoso y divertido.</a:t>
            </a:r>
          </a:p>
          <a:p>
            <a:pPr marL="342900" indent="-342900">
              <a:buFont typeface="Arial" panose="020B0604020202020204" pitchFamily="34" charset="0"/>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La capacidad de modelar compromiso y responsabilidad: Sus miembros reflejarán su entusiasmo, compromiso y sentido de responsabilidad hacia ASTRA mientras trabajan juntos.</a:t>
            </a:r>
          </a:p>
          <a:p>
            <a:pPr marL="342900" indent="-342900">
              <a:buFont typeface="Arial" panose="020B0604020202020204" pitchFamily="34" charset="0"/>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La confianza para ser uno mismo auténtico: John Ruskin escribió: “La mayor recompensa por el esfuerzo de una persona no es lo que obtiene por ello, sino en lo que se convierte con ello”. A medida que sea auténtico y esté dispuesto a aprender, sus miembros crecerán en su respeto y entusiasmo por lo que todos pueden lograr juntos.</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89600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6121C4-C2AE-97DF-7FBD-A52DA5B141AE}"/>
              </a:ext>
            </a:extLst>
          </p:cNvPr>
          <p:cNvSpPr txBox="1"/>
          <p:nvPr/>
        </p:nvSpPr>
        <p:spPr>
          <a:xfrm>
            <a:off x="417094" y="245183"/>
            <a:ext cx="11685070" cy="5940088"/>
          </a:xfrm>
          <a:prstGeom prst="rect">
            <a:avLst/>
          </a:prstGeom>
          <a:noFill/>
        </p:spPr>
        <p:txBody>
          <a:bodyPr wrap="square">
            <a:spAutoFit/>
          </a:bodyPr>
          <a:lstStyle/>
          <a:p>
            <a:pPr algn="ctr"/>
            <a:r>
              <a:rPr lang="es-ES" sz="36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Ahora a algunos detalles que </a:t>
            </a:r>
          </a:p>
          <a:p>
            <a:pPr algn="ctr"/>
            <a:r>
              <a:rPr lang="es-ES" sz="36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usted puede tener en mente:</a:t>
            </a:r>
            <a:r>
              <a:rPr lang="en-US" sz="3200" b="1" u="none" strike="noStrike"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rPr>
              <a:t> </a:t>
            </a:r>
          </a:p>
          <a:p>
            <a:r>
              <a:rPr lang="es-ES" sz="3200" b="1" dirty="0">
                <a:latin typeface="Calibri" panose="020F0502020204030204" pitchFamily="34" charset="0"/>
                <a:ea typeface="Calibri" panose="020F0502020204030204" pitchFamily="34" charset="0"/>
                <a:cs typeface="Times New Roman" panose="02020603050405020304" pitchFamily="18" charset="0"/>
              </a:rPr>
              <a:t>¿Dónde puedo ir para entender mi función y responsabilidad específicas mientras asumo el liderazgo?</a:t>
            </a:r>
          </a:p>
          <a:p>
            <a:pPr marL="457200" indent="-457200">
              <a:buFont typeface="Arial" panose="020B0604020202020204" pitchFamily="34" charset="0"/>
              <a:buChar char="•"/>
            </a:pPr>
            <a:r>
              <a:rPr lang="es-ES" sz="3200" b="1" dirty="0">
                <a:latin typeface="Calibri" panose="020F0502020204030204" pitchFamily="34" charset="0"/>
                <a:ea typeface="Calibri" panose="020F0502020204030204" pitchFamily="34" charset="0"/>
                <a:cs typeface="Times New Roman" panose="02020603050405020304" pitchFamily="18" charset="0"/>
              </a:rPr>
              <a:t>Presidente</a:t>
            </a:r>
          </a:p>
          <a:p>
            <a:pPr marL="457200" indent="-457200">
              <a:buFont typeface="Arial" panose="020B0604020202020204" pitchFamily="34" charset="0"/>
              <a:buChar char="•"/>
            </a:pPr>
            <a:r>
              <a:rPr lang="es-ES" sz="3200" b="1" dirty="0">
                <a:latin typeface="Calibri" panose="020F0502020204030204" pitchFamily="34" charset="0"/>
                <a:ea typeface="Calibri" panose="020F0502020204030204" pitchFamily="34" charset="0"/>
                <a:cs typeface="Times New Roman" panose="02020603050405020304" pitchFamily="18" charset="0"/>
              </a:rPr>
              <a:t>Vicepresidente</a:t>
            </a:r>
          </a:p>
          <a:p>
            <a:pPr marL="457200" indent="-457200">
              <a:buFont typeface="Arial" panose="020B0604020202020204" pitchFamily="34" charset="0"/>
              <a:buChar char="•"/>
            </a:pPr>
            <a:r>
              <a:rPr lang="es-ES" sz="3200" b="1" dirty="0">
                <a:latin typeface="Calibri" panose="020F0502020204030204" pitchFamily="34" charset="0"/>
                <a:ea typeface="Calibri" panose="020F0502020204030204" pitchFamily="34" charset="0"/>
                <a:cs typeface="Times New Roman" panose="02020603050405020304" pitchFamily="18" charset="0"/>
              </a:rPr>
              <a:t>Tesorero</a:t>
            </a:r>
          </a:p>
          <a:p>
            <a:pPr marL="457200" indent="-457200">
              <a:buFont typeface="Arial" panose="020B0604020202020204" pitchFamily="34" charset="0"/>
              <a:buChar char="•"/>
            </a:pPr>
            <a:r>
              <a:rPr lang="es-ES" sz="3200" b="1" dirty="0">
                <a:latin typeface="Calibri" panose="020F0502020204030204" pitchFamily="34" charset="0"/>
                <a:ea typeface="Calibri" panose="020F0502020204030204" pitchFamily="34" charset="0"/>
                <a:cs typeface="Times New Roman" panose="02020603050405020304" pitchFamily="18" charset="0"/>
              </a:rPr>
              <a:t>Secretario</a:t>
            </a:r>
          </a:p>
          <a:p>
            <a:pPr marL="457200" indent="-457200">
              <a:buFont typeface="Arial" panose="020B0604020202020204" pitchFamily="34" charset="0"/>
              <a:buChar char="•"/>
            </a:pPr>
            <a:r>
              <a:rPr lang="es-ES" sz="3200" b="1" dirty="0">
                <a:latin typeface="Calibri" panose="020F0502020204030204" pitchFamily="34" charset="0"/>
                <a:ea typeface="Calibri" panose="020F0502020204030204" pitchFamily="34" charset="0"/>
                <a:cs typeface="Times New Roman" panose="02020603050405020304" pitchFamily="18" charset="0"/>
              </a:rPr>
              <a:t>Presidente de Comité</a:t>
            </a:r>
          </a:p>
          <a:p>
            <a:r>
              <a:rPr lang="en-US" sz="2800" dirty="0">
                <a:latin typeface="Calibri" panose="020F0502020204030204" pitchFamily="34" charset="0"/>
                <a:ea typeface="Calibri" panose="020F0502020204030204" pitchFamily="34" charset="0"/>
                <a:cs typeface="Times New Roman" panose="02020603050405020304" pitchFamily="18" charset="0"/>
                <a:hlinkClick r:id="rId2"/>
              </a:rPr>
              <a:t>https://astra.altrusa.org/files/2021/02/ASTRA-Committee-Chair-Responsibilities.</a:t>
            </a:r>
            <a:r>
              <a:rPr lang="en-US" sz="2800">
                <a:latin typeface="Calibri" panose="020F0502020204030204" pitchFamily="34" charset="0"/>
                <a:ea typeface="Calibri" panose="020F0502020204030204" pitchFamily="34" charset="0"/>
                <a:cs typeface="Times New Roman" panose="02020603050405020304" pitchFamily="18" charset="0"/>
                <a:hlinkClick r:id="rId2"/>
              </a:rPr>
              <a:t>pdf</a:t>
            </a:r>
            <a:r>
              <a:rPr lang="en-US" sz="2800">
                <a:latin typeface="Calibri" panose="020F0502020204030204" pitchFamily="34" charset="0"/>
                <a:ea typeface="Calibri" panose="020F0502020204030204" pitchFamily="34" charset="0"/>
                <a:cs typeface="Times New Roman" panose="02020603050405020304" pitchFamily="18" charset="0"/>
              </a:rPr>
              <a:t>  Y  </a:t>
            </a:r>
            <a:r>
              <a:rPr lang="en-US" sz="2800" dirty="0">
                <a:latin typeface="Calibri" panose="020F0502020204030204" pitchFamily="34" charset="0"/>
                <a:ea typeface="Calibri" panose="020F0502020204030204" pitchFamily="34" charset="0"/>
                <a:cs typeface="Times New Roman" panose="02020603050405020304" pitchFamily="18" charset="0"/>
                <a:hlinkClick r:id="rId3"/>
              </a:rPr>
              <a:t>https://astra.altrusa.org/files/2021/02/ASTRA-Club-Leadership-Manual-2020.pdf</a:t>
            </a:r>
            <a:r>
              <a:rPr lang="en-US" sz="2800" dirty="0">
                <a:latin typeface="Calibri" panose="020F0502020204030204" pitchFamily="34" charset="0"/>
                <a:ea typeface="Calibri" panose="020F0502020204030204" pitchFamily="34" charset="0"/>
                <a:cs typeface="Times New Roman" panose="02020603050405020304" pitchFamily="18" charset="0"/>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0997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 calcmode="lin" valueType="num">
                                      <p:cBhvr additive="base">
                                        <p:cTn id="2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 calcmode="lin" valueType="num">
                                      <p:cBhvr additive="base">
                                        <p:cTn id="2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 calcmode="lin" valueType="num">
                                      <p:cBhvr additive="base">
                                        <p:cTn id="3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additive="base">
                                        <p:cTn id="3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additive="base">
                                        <p:cTn id="4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
                                            <p:txEl>
                                              <p:pRg st="5" end="5"/>
                                            </p:txEl>
                                          </p:spTgt>
                                        </p:tgtEl>
                                        <p:attrNameLst>
                                          <p:attrName>style.visibility</p:attrName>
                                        </p:attrNameLst>
                                      </p:cBhvr>
                                      <p:to>
                                        <p:strVal val="visible"/>
                                      </p:to>
                                    </p:set>
                                    <p:anim calcmode="lin" valueType="num">
                                      <p:cBhvr additive="base">
                                        <p:cTn id="5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3">
                                            <p:txEl>
                                              <p:pRg st="6" end="6"/>
                                            </p:txEl>
                                          </p:spTgt>
                                        </p:tgtEl>
                                        <p:attrNameLst>
                                          <p:attrName>style.visibility</p:attrName>
                                        </p:attrNameLst>
                                      </p:cBhvr>
                                      <p:to>
                                        <p:strVal val="visible"/>
                                      </p:to>
                                    </p:set>
                                    <p:anim calcmode="lin" valueType="num">
                                      <p:cBhvr additive="base">
                                        <p:cTn id="5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06B30-A934-42AC-8D42-92FD4F30CA58}"/>
              </a:ext>
            </a:extLst>
          </p:cNvPr>
          <p:cNvSpPr>
            <a:spLocks noGrp="1"/>
          </p:cNvSpPr>
          <p:nvPr>
            <p:ph type="ctrTitle"/>
          </p:nvPr>
        </p:nvSpPr>
        <p:spPr>
          <a:xfrm>
            <a:off x="156755" y="1650063"/>
            <a:ext cx="8917576" cy="4481685"/>
          </a:xfrm>
        </p:spPr>
        <p:txBody>
          <a:bodyPr>
            <a:normAutofit fontScale="90000"/>
          </a:bodyPr>
          <a:lstStyle/>
          <a:p>
            <a:r>
              <a:rPr lang="es-ES" sz="2800" b="1" dirty="0">
                <a:latin typeface="Calibri" panose="020F0502020204030204" pitchFamily="34" charset="0"/>
                <a:cs typeface="Calibri" panose="020F0502020204030204" pitchFamily="34" charset="0"/>
              </a:rPr>
              <a:t>Es posible que desee tener estos recursos a mano cuando su club tome decisiones:</a:t>
            </a:r>
            <a:br>
              <a:rPr lang="es-ES" sz="2800" b="1" dirty="0">
                <a:latin typeface="Calibri" panose="020F0502020204030204" pitchFamily="34" charset="0"/>
                <a:cs typeface="Calibri" panose="020F0502020204030204" pitchFamily="34" charset="0"/>
              </a:rPr>
            </a:br>
            <a:r>
              <a:rPr lang="en-US" sz="2800" b="1" dirty="0">
                <a:latin typeface="Calibri" panose="020F0502020204030204" pitchFamily="34" charset="0"/>
                <a:cs typeface="Calibri" panose="020F0502020204030204" pitchFamily="34" charset="0"/>
              </a:rPr>
              <a:t>1.  Club Leadership Manual</a:t>
            </a:r>
            <a:br>
              <a:rPr lang="en-US" sz="2800" b="1" dirty="0">
                <a:latin typeface="Calibri" panose="020F0502020204030204" pitchFamily="34" charset="0"/>
                <a:cs typeface="Calibri" panose="020F0502020204030204" pitchFamily="34" charset="0"/>
              </a:rPr>
            </a:br>
            <a:br>
              <a:rPr lang="en-US" sz="3200" b="1" dirty="0">
                <a:latin typeface="Calibri" panose="020F0502020204030204" pitchFamily="34" charset="0"/>
                <a:cs typeface="Calibri" panose="020F0502020204030204" pitchFamily="34" charset="0"/>
              </a:rPr>
            </a:br>
            <a:br>
              <a:rPr lang="en-US" sz="4000" b="1" dirty="0"/>
            </a:br>
            <a:r>
              <a:rPr lang="en-US" sz="2800" b="1" dirty="0">
                <a:latin typeface="Calibri" panose="020F0502020204030204" pitchFamily="34" charset="0"/>
                <a:cs typeface="Calibri" panose="020F0502020204030204" pitchFamily="34" charset="0"/>
              </a:rPr>
              <a:t>2.  ASTRA Monthly Checklist</a:t>
            </a:r>
            <a:br>
              <a:rPr lang="en-US" sz="4000" b="1" dirty="0"/>
            </a:br>
            <a:r>
              <a:rPr lang="en-US" sz="4000" b="1" dirty="0"/>
              <a:t> </a:t>
            </a:r>
            <a:r>
              <a:rPr lang="en-US" sz="1800" b="1" dirty="0">
                <a:solidFill>
                  <a:srgbClr val="FFC000"/>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https://astra.altrusa.org/files/2021/02/ASTRA-Monthly-Checklist-2020.pdf</a:t>
            </a:r>
            <a:br>
              <a:rPr lang="en-US" sz="1800" b="1" dirty="0">
                <a:latin typeface="Calibri" panose="020F0502020204030204" pitchFamily="34" charset="0"/>
                <a:cs typeface="Calibri" panose="020F0502020204030204" pitchFamily="34" charset="0"/>
              </a:rPr>
            </a:br>
            <a:br>
              <a:rPr lang="en-US" sz="1800" b="1" dirty="0">
                <a:latin typeface="Calibri" panose="020F0502020204030204" pitchFamily="34" charset="0"/>
                <a:cs typeface="Calibri" panose="020F0502020204030204" pitchFamily="34" charset="0"/>
              </a:rPr>
            </a:br>
            <a:r>
              <a:rPr lang="en-US" sz="2800" b="1" dirty="0">
                <a:latin typeface="Calibri" panose="020F0502020204030204" pitchFamily="34" charset="0"/>
                <a:cs typeface="Calibri" panose="020F0502020204030204" pitchFamily="34" charset="0"/>
              </a:rPr>
              <a:t>3.  ASTRA Members Guide</a:t>
            </a:r>
            <a:br>
              <a:rPr lang="en-US" sz="2800" b="1" dirty="0">
                <a:latin typeface="Calibri" panose="020F0502020204030204" pitchFamily="34" charset="0"/>
                <a:cs typeface="Calibri" panose="020F0502020204030204" pitchFamily="34" charset="0"/>
              </a:rPr>
            </a:br>
            <a:br>
              <a:rPr lang="en-US" sz="3200" b="1" dirty="0">
                <a:latin typeface="Calibri" panose="020F0502020204030204" pitchFamily="34" charset="0"/>
                <a:cs typeface="Calibri" panose="020F0502020204030204" pitchFamily="34" charset="0"/>
              </a:rPr>
            </a:br>
            <a:r>
              <a:rPr lang="en-US" sz="1800" b="1" dirty="0">
                <a:solidFill>
                  <a:srgbClr val="FFC000"/>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https://astra.altrusa.org/files/2019/10/ASTRA-Members-Guide-February-2018-update.pdf</a:t>
            </a:r>
            <a:r>
              <a:rPr lang="en-US" sz="1800" b="1" dirty="0">
                <a:solidFill>
                  <a:srgbClr val="FFC000"/>
                </a:solidFill>
                <a:latin typeface="Calibri" panose="020F0502020204030204" pitchFamily="34" charset="0"/>
                <a:cs typeface="Calibri" panose="020F0502020204030204" pitchFamily="34" charset="0"/>
              </a:rPr>
              <a:t> </a:t>
            </a:r>
          </a:p>
        </p:txBody>
      </p:sp>
      <p:sp>
        <p:nvSpPr>
          <p:cNvPr id="3" name="Subtitle 2">
            <a:extLst>
              <a:ext uri="{FF2B5EF4-FFF2-40B4-BE49-F238E27FC236}">
                <a16:creationId xmlns:a16="http://schemas.microsoft.com/office/drawing/2014/main" id="{8749D4EE-ABF2-40C8-9CA4-B321D53AC261}"/>
              </a:ext>
            </a:extLst>
          </p:cNvPr>
          <p:cNvSpPr>
            <a:spLocks noGrp="1"/>
          </p:cNvSpPr>
          <p:nvPr>
            <p:ph type="subTitle" idx="1"/>
          </p:nvPr>
        </p:nvSpPr>
        <p:spPr>
          <a:xfrm>
            <a:off x="439180" y="1298073"/>
            <a:ext cx="9455447" cy="703981"/>
          </a:xfrm>
        </p:spPr>
        <p:txBody>
          <a:bodyPr>
            <a:noAutofit/>
          </a:bodyPr>
          <a:lstStyle/>
          <a:p>
            <a:r>
              <a:rPr lang="es-ES" sz="3600" b="1" dirty="0">
                <a:solidFill>
                  <a:srgbClr val="FFC000"/>
                </a:solidFill>
                <a:latin typeface="Calibri" panose="020F0502020204030204" pitchFamily="34" charset="0"/>
                <a:cs typeface="Calibri" panose="020F0502020204030204" pitchFamily="34" charset="0"/>
              </a:rPr>
              <a:t>DISPONIBLE EN EL SITIO WEB INTERNACIONAL</a:t>
            </a:r>
            <a:endParaRPr lang="en-US" sz="3600" b="1" dirty="0">
              <a:solidFill>
                <a:srgbClr val="FFC000"/>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D5E305BA-C600-453B-8EF5-16A062C2D55F}"/>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9234314" y="756357"/>
            <a:ext cx="2957689" cy="5355687"/>
          </a:xfrm>
          <a:prstGeom prst="rect">
            <a:avLst/>
          </a:prstGeom>
        </p:spPr>
      </p:pic>
      <p:sp>
        <p:nvSpPr>
          <p:cNvPr id="6" name="TextBox 5">
            <a:extLst>
              <a:ext uri="{FF2B5EF4-FFF2-40B4-BE49-F238E27FC236}">
                <a16:creationId xmlns:a16="http://schemas.microsoft.com/office/drawing/2014/main" id="{25BF44C7-D4EB-4596-22CD-5FF821E00049}"/>
              </a:ext>
            </a:extLst>
          </p:cNvPr>
          <p:cNvSpPr txBox="1"/>
          <p:nvPr/>
        </p:nvSpPr>
        <p:spPr>
          <a:xfrm>
            <a:off x="316738" y="3344991"/>
            <a:ext cx="8917576" cy="400110"/>
          </a:xfrm>
          <a:prstGeom prst="rect">
            <a:avLst/>
          </a:prstGeom>
          <a:noFill/>
        </p:spPr>
        <p:txBody>
          <a:bodyPr wrap="square">
            <a:spAutoFit/>
          </a:bodyPr>
          <a:lstStyle/>
          <a:p>
            <a:r>
              <a:rPr lang="en-US" sz="2000" b="1" dirty="0">
                <a:solidFill>
                  <a:srgbClr val="FFC000"/>
                </a:solidFill>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https://astra.altrusa.org/files/2021/02/ASTRA-Club-Leadership-Manual-2020.pdf</a:t>
            </a:r>
            <a:r>
              <a:rPr lang="en-US" sz="2000" b="1" dirty="0">
                <a:solidFill>
                  <a:srgbClr val="FFC000"/>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53697389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25EF1E-48D0-2779-8C29-D058C9C5B6D4}"/>
              </a:ext>
            </a:extLst>
          </p:cNvPr>
          <p:cNvSpPr txBox="1"/>
          <p:nvPr/>
        </p:nvSpPr>
        <p:spPr>
          <a:xfrm>
            <a:off x="225188" y="353755"/>
            <a:ext cx="11825641" cy="6309420"/>
          </a:xfrm>
          <a:prstGeom prst="rect">
            <a:avLst/>
          </a:prstGeom>
          <a:noFill/>
        </p:spPr>
        <p:txBody>
          <a:bodyPr wrap="square">
            <a:spAutoFit/>
          </a:bodyPr>
          <a:lstStyle/>
          <a:p>
            <a:pPr algn="ctr"/>
            <a:r>
              <a:rPr lang="en-US" sz="1800" b="1" i="1" dirty="0">
                <a:solidFill>
                  <a:srgbClr val="7030A0"/>
                </a:solidFill>
                <a:effectLst/>
                <a:latin typeface="Calibri" panose="020F0502020204030204" pitchFamily="34" charset="0"/>
                <a:ea typeface="Times New Roman" panose="02020603050405020304" pitchFamily="18" charset="0"/>
              </a:rPr>
              <a:t>					</a:t>
            </a:r>
            <a:r>
              <a:rPr lang="es-ES" sz="3200" b="1" i="1" dirty="0">
                <a:solidFill>
                  <a:srgbClr val="FFC000"/>
                </a:solidFill>
                <a:latin typeface="Calibri" panose="020F0502020204030204" pitchFamily="34" charset="0"/>
                <a:ea typeface="Times New Roman" panose="02020603050405020304" pitchFamily="18" charset="0"/>
              </a:rPr>
              <a:t>¡Una sesión de transición/tutoría será muy útil! </a:t>
            </a:r>
            <a:endParaRPr lang="en-US" sz="2800" b="1" i="1" dirty="0">
              <a:solidFill>
                <a:srgbClr val="FFC000"/>
              </a:solidFill>
              <a:latin typeface="Calibri" panose="020F0502020204030204" pitchFamily="34" charset="0"/>
              <a:ea typeface="Times New Roman" panose="02020603050405020304" pitchFamily="18" charset="0"/>
            </a:endParaRPr>
          </a:p>
          <a:p>
            <a:pPr algn="ctr"/>
            <a:r>
              <a:rPr lang="es-ES" sz="2800" b="1" i="1" dirty="0">
                <a:solidFill>
                  <a:srgbClr val="FFC000"/>
                </a:solidFill>
                <a:latin typeface="Calibri" panose="020F0502020204030204" pitchFamily="34" charset="0"/>
                <a:ea typeface="Times New Roman" panose="02020603050405020304" pitchFamily="18" charset="0"/>
              </a:rPr>
              <a:t>Aquí hay algunas ideas sobre cómo podría suceder:</a:t>
            </a:r>
          </a:p>
          <a:p>
            <a:pPr marL="342900" marR="0" lvl="0" indent="-342900">
              <a:buFont typeface="Symbol" panose="05050102010706020507" pitchFamily="18" charset="2"/>
              <a:buChar char=""/>
            </a:pPr>
            <a:r>
              <a:rPr lang="es-ES" sz="2400" b="1" dirty="0">
                <a:latin typeface="Calibri" panose="020F0502020204030204" pitchFamily="34" charset="0"/>
                <a:ea typeface="Times New Roman" panose="02020603050405020304" pitchFamily="18" charset="0"/>
              </a:rPr>
              <a:t>Haga que el oficial anterior se siente con el oficial entrante y tenga una sesión individual. Hable sobre lo que funcionó para ellos como oficial en su puesto y lo que no funcionó. Haga que el oficial saliente explique con sus propias palabras los detalles del puesto.</a:t>
            </a:r>
          </a:p>
          <a:p>
            <a:pPr marL="342900" marR="0" lvl="0" indent="-342900">
              <a:buFont typeface="Symbol" panose="05050102010706020507" pitchFamily="18" charset="2"/>
              <a:buChar char=""/>
            </a:pPr>
            <a:r>
              <a:rPr lang="es-ES" sz="2400" b="1" dirty="0">
                <a:latin typeface="Calibri" panose="020F0502020204030204" pitchFamily="34" charset="0"/>
                <a:ea typeface="Times New Roman" panose="02020603050405020304" pitchFamily="18" charset="0"/>
              </a:rPr>
              <a:t>Tenga un resumen muy breve de los deberes de cada oficial en papel para proporcionar a los oficiales entrantes para que puedan hacer referencia, tomar notas o hacer preguntas.</a:t>
            </a:r>
          </a:p>
          <a:p>
            <a:pPr marL="342900" marR="0" lvl="0" indent="-342900">
              <a:buFont typeface="Symbol" panose="05050102010706020507" pitchFamily="18" charset="2"/>
              <a:buChar char=""/>
            </a:pPr>
            <a:r>
              <a:rPr lang="es-ES" sz="2400" b="1" dirty="0">
                <a:latin typeface="Calibri" panose="020F0502020204030204" pitchFamily="34" charset="0"/>
                <a:ea typeface="Times New Roman" panose="02020603050405020304" pitchFamily="18" charset="0"/>
              </a:rPr>
              <a:t>Haga que un oficial del Club Altrusa tenga una sesión individual con el oficial entrante de ASTRA del mismo puesto. El miembro de Altrusa puede asesorar al líder de ASTRA y explicar cómo realiza sus funciones en el Club Altrusa.</a:t>
            </a:r>
          </a:p>
          <a:p>
            <a:pPr marL="342900" marR="0" lvl="0" indent="-342900">
              <a:buFont typeface="Symbol" panose="05050102010706020507" pitchFamily="18" charset="2"/>
              <a:buChar char=""/>
            </a:pPr>
            <a:r>
              <a:rPr lang="es-ES" sz="2400" b="1" dirty="0">
                <a:latin typeface="Calibri" panose="020F0502020204030204" pitchFamily="34" charset="0"/>
                <a:ea typeface="Times New Roman" panose="02020603050405020304" pitchFamily="18" charset="0"/>
              </a:rPr>
              <a:t>Al final del año, celebre una reunión final entre los oficiales salientes y el patrocinador/presidente de ASTRA para discutir cualquier dificultad/grandes logros que haya tenido cada oficial durante su tiempo. Discuta cómo mejorar los deberes de cada posición para apoyar mejor al club. Crean colectivamente palabras de sabiduría para transmitir a los siguientes oficiales.</a:t>
            </a:r>
            <a:endParaRPr lang="en-US"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62700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5648C8-A368-F12E-C677-FCA7C4EF71FC}"/>
              </a:ext>
            </a:extLst>
          </p:cNvPr>
          <p:cNvSpPr txBox="1"/>
          <p:nvPr/>
        </p:nvSpPr>
        <p:spPr>
          <a:xfrm>
            <a:off x="49708" y="429904"/>
            <a:ext cx="12204833" cy="6247864"/>
          </a:xfrm>
          <a:prstGeom prst="rect">
            <a:avLst/>
          </a:prstGeom>
          <a:noFill/>
        </p:spPr>
        <p:txBody>
          <a:bodyPr wrap="square">
            <a:spAutoFit/>
          </a:bodyPr>
          <a:lstStyle/>
          <a:p>
            <a:pPr algn="ctr"/>
            <a:r>
              <a:rPr lang="es-ES" sz="32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¿Cómo dirijo una reunión ASTRA efectiva?</a:t>
            </a:r>
          </a:p>
          <a:p>
            <a:pPr algn="ctr"/>
            <a:r>
              <a:rPr lang="es-ES" sz="32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Ayuda a asegurar reuniones efectivas si usted:</a:t>
            </a:r>
          </a:p>
          <a:p>
            <a:pPr algn="ctr"/>
            <a:endParaRPr lang="en-US" sz="32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2400" b="1" dirty="0">
                <a:effectLst/>
                <a:latin typeface="Calibri" panose="020F0502020204030204" pitchFamily="34" charset="0"/>
                <a:ea typeface="Calibri" panose="020F0502020204030204" pitchFamily="34" charset="0"/>
                <a:cs typeface="Times New Roman" panose="02020603050405020304" pitchFamily="18" charset="0"/>
              </a:rPr>
              <a:t>Provide structure through a thoughtfully assembled agenda</a:t>
            </a:r>
            <a:r>
              <a:rPr lang="en-US" sz="2400" b="1" dirty="0">
                <a:latin typeface="Calibri" panose="020F0502020204030204" pitchFamily="34" charset="0"/>
                <a:ea typeface="Calibri" panose="020F0502020204030204" pitchFamily="34" charset="0"/>
                <a:cs typeface="Times New Roman" panose="02020603050405020304" pitchFamily="18" charset="0"/>
              </a:rPr>
              <a:t>. A sample is available at </a:t>
            </a:r>
            <a:r>
              <a:rPr lang="es-ES" sz="2400" b="1" dirty="0">
                <a:latin typeface="Calibri" panose="020F0502020204030204" pitchFamily="34" charset="0"/>
                <a:ea typeface="Calibri" panose="020F0502020204030204" pitchFamily="34" charset="0"/>
                <a:cs typeface="Times New Roman" panose="02020603050405020304" pitchFamily="18" charset="0"/>
              </a:rPr>
              <a:t>Proporcione una estructura a través de una agenda cuidadosamente ensamblada. Una muestra está disponible en </a:t>
            </a:r>
            <a:r>
              <a:rPr lang="en-US" sz="24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https://astra.altrusa.org/</a:t>
            </a:r>
          </a:p>
          <a:p>
            <a:pPr marL="342900" marR="0" lvl="0" indent="-342900">
              <a:spcBef>
                <a:spcPts val="0"/>
              </a:spcBef>
              <a:spcAft>
                <a:spcPts val="0"/>
              </a:spcAft>
              <a:buFont typeface="Symbol" panose="05050102010706020507" pitchFamily="18" charset="2"/>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Permita suficiente tiempo para discusiones que honren los aportes de varias personas. Oficiales no debería hablar todo el tiempo. Cuanto más se involucre todo el grupo, más confianza tendrán en las decisiones que tome el grupo.</a:t>
            </a:r>
          </a:p>
          <a:p>
            <a:pPr marL="342900" marR="0" lvl="0" indent="-342900">
              <a:spcBef>
                <a:spcPts val="0"/>
              </a:spcBef>
              <a:spcAft>
                <a:spcPts val="0"/>
              </a:spcAft>
              <a:buFont typeface="Symbol" panose="05050102010706020507" pitchFamily="18" charset="2"/>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Facilite una discusión que conduzca a la claridad sobre la voluntad del grupo y la votación si es necesario. Trabajar hacia el consenso sobre "¿Qué debemos hacer?" y "¿Cómo lo haremos?" es vital.</a:t>
            </a:r>
          </a:p>
          <a:p>
            <a:pPr marL="342900" marR="0" lvl="0" indent="-342900">
              <a:spcBef>
                <a:spcPts val="0"/>
              </a:spcBef>
              <a:spcAft>
                <a:spcPts val="0"/>
              </a:spcAft>
              <a:buFont typeface="Symbol" panose="05050102010706020507" pitchFamily="18" charset="2"/>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La aplicación de las Reglas de Orden de Roberts puede ayudar a facilitar la toma de decisiones que sea eficiente y respetuosa. </a:t>
            </a:r>
            <a:r>
              <a:rPr lang="en-US" sz="16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https://astra.altrusa.org/files/2020/11/ASTRA-Roberts-Rules-of-Order-Chart-10-19-20.pdf</a:t>
            </a:r>
            <a:endParaRPr lang="es-ES" sz="1600" b="1" dirty="0">
              <a:solidFill>
                <a:srgbClr val="FFC00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Proporcione una comunicación clara sobre las próximas fechas de servicios/eventos.</a:t>
            </a:r>
            <a:endParaRPr lang="en-US" sz="1600" b="1"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51397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 calcmode="lin" valueType="num">
                                      <p:cBhvr additive="base">
                                        <p:cTn id="2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additive="base">
                                        <p:cTn id="4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additive="base">
                                        <p:cTn id="4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E603E-1C16-4901-87A4-B009F477137B}"/>
              </a:ext>
            </a:extLst>
          </p:cNvPr>
          <p:cNvSpPr>
            <a:spLocks noGrp="1"/>
          </p:cNvSpPr>
          <p:nvPr>
            <p:ph type="title"/>
          </p:nvPr>
        </p:nvSpPr>
        <p:spPr>
          <a:xfrm>
            <a:off x="363848" y="2222034"/>
            <a:ext cx="3798719" cy="1361956"/>
          </a:xfrm>
        </p:spPr>
        <p:txBody>
          <a:bodyPr>
            <a:noAutofit/>
          </a:bodyPr>
          <a:lstStyle/>
          <a:p>
            <a:r>
              <a:rPr lang="en-US" sz="4000" b="1" dirty="0"/>
              <a:t>PREPARACIÓN DE AGENDA</a:t>
            </a:r>
          </a:p>
        </p:txBody>
      </p:sp>
      <p:pic>
        <p:nvPicPr>
          <p:cNvPr id="12" name="Content Placeholder 11">
            <a:extLst>
              <a:ext uri="{FF2B5EF4-FFF2-40B4-BE49-F238E27FC236}">
                <a16:creationId xmlns:a16="http://schemas.microsoft.com/office/drawing/2014/main" id="{86C02104-068B-46CE-98FA-CD15DFB545C7}"/>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377775" y="3583990"/>
            <a:ext cx="3443111" cy="2328531"/>
          </a:xfrm>
        </p:spPr>
      </p:pic>
      <p:sp>
        <p:nvSpPr>
          <p:cNvPr id="4" name="Text Placeholder 3">
            <a:extLst>
              <a:ext uri="{FF2B5EF4-FFF2-40B4-BE49-F238E27FC236}">
                <a16:creationId xmlns:a16="http://schemas.microsoft.com/office/drawing/2014/main" id="{41A4EEA4-4FDC-4749-A609-6DF7126137ED}"/>
              </a:ext>
            </a:extLst>
          </p:cNvPr>
          <p:cNvSpPr>
            <a:spLocks noGrp="1"/>
          </p:cNvSpPr>
          <p:nvPr>
            <p:ph type="body" sz="half" idx="2"/>
          </p:nvPr>
        </p:nvSpPr>
        <p:spPr>
          <a:xfrm>
            <a:off x="90313" y="4109157"/>
            <a:ext cx="3179007" cy="2748844"/>
          </a:xfrm>
        </p:spPr>
        <p:txBody>
          <a:bodyPr>
            <a:noAutofit/>
          </a:bodyPr>
          <a:lstStyle/>
          <a:p>
            <a:endParaRPr lang="en-US" sz="2800" b="1" dirty="0"/>
          </a:p>
          <a:p>
            <a:r>
              <a:rPr lang="en-US" sz="2800" b="1" dirty="0"/>
              <a:t> </a:t>
            </a:r>
          </a:p>
          <a:p>
            <a:endParaRPr lang="en-US" sz="2800" b="1" dirty="0"/>
          </a:p>
        </p:txBody>
      </p:sp>
      <p:sp>
        <p:nvSpPr>
          <p:cNvPr id="5" name="TextBox 4">
            <a:extLst>
              <a:ext uri="{FF2B5EF4-FFF2-40B4-BE49-F238E27FC236}">
                <a16:creationId xmlns:a16="http://schemas.microsoft.com/office/drawing/2014/main" id="{D8EABAE9-EE63-48C4-A89D-1C5942EB9DBC}"/>
              </a:ext>
            </a:extLst>
          </p:cNvPr>
          <p:cNvSpPr txBox="1"/>
          <p:nvPr/>
        </p:nvSpPr>
        <p:spPr>
          <a:xfrm>
            <a:off x="398391" y="1907582"/>
            <a:ext cx="3443111" cy="369332"/>
          </a:xfrm>
          <a:prstGeom prst="rect">
            <a:avLst/>
          </a:prstGeom>
          <a:solidFill>
            <a:schemeClr val="accent1"/>
          </a:solidFill>
        </p:spPr>
        <p:txBody>
          <a:bodyPr wrap="square" rtlCol="0">
            <a:spAutoFit/>
          </a:bodyPr>
          <a:lstStyle/>
          <a:p>
            <a:endParaRPr lang="en-US" dirty="0"/>
          </a:p>
        </p:txBody>
      </p:sp>
      <p:sp>
        <p:nvSpPr>
          <p:cNvPr id="6" name="TextBox 5">
            <a:extLst>
              <a:ext uri="{FF2B5EF4-FFF2-40B4-BE49-F238E27FC236}">
                <a16:creationId xmlns:a16="http://schemas.microsoft.com/office/drawing/2014/main" id="{0C2E46CA-62D3-42C1-A73C-682773FE457E}"/>
              </a:ext>
            </a:extLst>
          </p:cNvPr>
          <p:cNvSpPr txBox="1"/>
          <p:nvPr/>
        </p:nvSpPr>
        <p:spPr>
          <a:xfrm>
            <a:off x="311495" y="6154115"/>
            <a:ext cx="3443111" cy="369332"/>
          </a:xfrm>
          <a:prstGeom prst="rect">
            <a:avLst/>
          </a:prstGeom>
          <a:solidFill>
            <a:schemeClr val="accent1"/>
          </a:solidFill>
        </p:spPr>
        <p:txBody>
          <a:bodyPr wrap="square" rtlCol="0">
            <a:spAutoFit/>
          </a:bodyPr>
          <a:lstStyle/>
          <a:p>
            <a:endParaRPr lang="en-US" dirty="0"/>
          </a:p>
        </p:txBody>
      </p:sp>
      <p:sp>
        <p:nvSpPr>
          <p:cNvPr id="7" name="TextBox 6">
            <a:extLst>
              <a:ext uri="{FF2B5EF4-FFF2-40B4-BE49-F238E27FC236}">
                <a16:creationId xmlns:a16="http://schemas.microsoft.com/office/drawing/2014/main" id="{1EFFC3AA-00C6-435D-9E5A-23EA5B1A05BB}"/>
              </a:ext>
            </a:extLst>
          </p:cNvPr>
          <p:cNvSpPr txBox="1"/>
          <p:nvPr/>
        </p:nvSpPr>
        <p:spPr>
          <a:xfrm>
            <a:off x="11812637" y="0"/>
            <a:ext cx="374904" cy="822960"/>
          </a:xfrm>
          <a:prstGeom prst="rect">
            <a:avLst/>
          </a:prstGeom>
          <a:solidFill>
            <a:schemeClr val="bg2">
              <a:lumMod val="40000"/>
              <a:lumOff val="60000"/>
            </a:schemeClr>
          </a:solidFill>
        </p:spPr>
        <p:txBody>
          <a:bodyPr wrap="square" rtlCol="0">
            <a:noAutofit/>
          </a:bodyPr>
          <a:lstStyle/>
          <a:p>
            <a:endParaRPr lang="en-US" dirty="0"/>
          </a:p>
        </p:txBody>
      </p:sp>
      <p:sp>
        <p:nvSpPr>
          <p:cNvPr id="8" name="TextBox 7">
            <a:extLst>
              <a:ext uri="{FF2B5EF4-FFF2-40B4-BE49-F238E27FC236}">
                <a16:creationId xmlns:a16="http://schemas.microsoft.com/office/drawing/2014/main" id="{44459AD7-E01B-483A-9C66-372CEC012934}"/>
              </a:ext>
            </a:extLst>
          </p:cNvPr>
          <p:cNvSpPr txBox="1"/>
          <p:nvPr/>
        </p:nvSpPr>
        <p:spPr>
          <a:xfrm>
            <a:off x="11808178" y="6035040"/>
            <a:ext cx="383823" cy="369332"/>
          </a:xfrm>
          <a:prstGeom prst="rect">
            <a:avLst/>
          </a:prstGeom>
          <a:solidFill>
            <a:schemeClr val="bg2">
              <a:lumMod val="40000"/>
              <a:lumOff val="60000"/>
            </a:schemeClr>
          </a:solidFill>
        </p:spPr>
        <p:txBody>
          <a:bodyPr wrap="square" rtlCol="0">
            <a:spAutoFit/>
          </a:bodyPr>
          <a:lstStyle/>
          <a:p>
            <a:endParaRPr lang="en-US" dirty="0"/>
          </a:p>
        </p:txBody>
      </p:sp>
      <p:sp>
        <p:nvSpPr>
          <p:cNvPr id="18" name="TextBox 17">
            <a:extLst>
              <a:ext uri="{FF2B5EF4-FFF2-40B4-BE49-F238E27FC236}">
                <a16:creationId xmlns:a16="http://schemas.microsoft.com/office/drawing/2014/main" id="{7211472C-D9FD-442B-AA24-81FD4DB0E953}"/>
              </a:ext>
            </a:extLst>
          </p:cNvPr>
          <p:cNvSpPr txBox="1"/>
          <p:nvPr/>
        </p:nvSpPr>
        <p:spPr>
          <a:xfrm>
            <a:off x="4239892" y="644132"/>
            <a:ext cx="7934075" cy="5755422"/>
          </a:xfrm>
          <a:prstGeom prst="rect">
            <a:avLst/>
          </a:prstGeom>
          <a:noFill/>
        </p:spPr>
        <p:txBody>
          <a:bodyPr wrap="square" rtlCol="0">
            <a:spAutoFit/>
          </a:bodyPr>
          <a:lstStyle/>
          <a:p>
            <a:pPr algn="ctr"/>
            <a:r>
              <a:rPr lang="en-US" sz="4000" b="1" dirty="0">
                <a:ln w="12700">
                  <a:solidFill>
                    <a:schemeClr val="accent1"/>
                  </a:solidFill>
                  <a:prstDash val="solid"/>
                </a:ln>
                <a:solidFill>
                  <a:schemeClr val="accent1"/>
                </a:solidFill>
                <a:effectLst>
                  <a:outerShdw dist="38100" dir="2640000" algn="bl" rotWithShape="0">
                    <a:schemeClr val="accent1"/>
                  </a:outerShdw>
                </a:effectLst>
              </a:rPr>
              <a:t>	</a:t>
            </a:r>
            <a:r>
              <a:rPr lang="es-ES" sz="4000" b="1" dirty="0">
                <a:ln w="12700">
                  <a:solidFill>
                    <a:schemeClr val="accent1"/>
                  </a:solidFill>
                  <a:prstDash val="solid"/>
                </a:ln>
                <a:solidFill>
                  <a:schemeClr val="accent1"/>
                </a:solidFill>
                <a:effectLst>
                  <a:outerShdw dist="38100" dir="2640000" algn="bl" rotWithShape="0">
                    <a:schemeClr val="accent1"/>
                  </a:outerShdw>
                </a:effectLst>
              </a:rPr>
              <a:t>DESARROLLE SU AGENDA ALREDEDOR DE ESTOS:</a:t>
            </a:r>
            <a:endParaRPr lang="en-US" sz="2400" b="1" dirty="0"/>
          </a:p>
          <a:p>
            <a:pPr marL="860425" lvl="1" indent="-860425">
              <a:buFont typeface="Wingdings" panose="05000000000000000000" pitchFamily="2" charset="2"/>
              <a:buChar char="§"/>
            </a:pPr>
            <a:r>
              <a:rPr lang="es-ES" sz="3600" b="1" dirty="0"/>
              <a:t>Minutas de la reunión anterior</a:t>
            </a:r>
          </a:p>
          <a:p>
            <a:pPr marL="571500" indent="-571500">
              <a:buFont typeface="Wingdings" panose="05000000000000000000" pitchFamily="2" charset="2"/>
              <a:buChar char="§"/>
            </a:pPr>
            <a:r>
              <a:rPr lang="es-ES" sz="3600" b="1" dirty="0"/>
              <a:t>  Informes de Oficiales</a:t>
            </a:r>
          </a:p>
          <a:p>
            <a:pPr marL="571500" indent="-571500">
              <a:buFont typeface="Wingdings" panose="05000000000000000000" pitchFamily="2" charset="2"/>
              <a:buChar char="§"/>
            </a:pPr>
            <a:r>
              <a:rPr lang="es-ES" sz="3600" b="1" dirty="0"/>
              <a:t>  Informes de los Comités</a:t>
            </a:r>
          </a:p>
          <a:p>
            <a:pPr marL="571500" indent="-571500">
              <a:buFont typeface="Wingdings" panose="05000000000000000000" pitchFamily="2" charset="2"/>
              <a:buChar char="§"/>
            </a:pPr>
            <a:r>
              <a:rPr lang="es-ES" sz="3600" b="1" dirty="0"/>
              <a:t>  Correspondencia</a:t>
            </a:r>
          </a:p>
          <a:p>
            <a:pPr marL="571500" indent="-571500">
              <a:buFont typeface="Wingdings" panose="05000000000000000000" pitchFamily="2" charset="2"/>
              <a:buChar char="§"/>
            </a:pPr>
            <a:r>
              <a:rPr lang="es-ES" sz="3600" b="1" dirty="0"/>
              <a:t>  Programa</a:t>
            </a:r>
          </a:p>
          <a:p>
            <a:pPr marL="571500" indent="-571500">
              <a:buFont typeface="Wingdings" panose="05000000000000000000" pitchFamily="2" charset="2"/>
              <a:buChar char="§"/>
            </a:pPr>
            <a:r>
              <a:rPr lang="es-ES" sz="3600" b="1" dirty="0"/>
              <a:t>  Asuntos pendientes</a:t>
            </a:r>
          </a:p>
          <a:p>
            <a:pPr marL="571500" indent="-571500">
              <a:buFont typeface="Wingdings" panose="05000000000000000000" pitchFamily="2" charset="2"/>
              <a:buChar char="§"/>
            </a:pPr>
            <a:r>
              <a:rPr lang="es-ES" sz="3600" b="1" dirty="0"/>
              <a:t>  Asunto Nuevo</a:t>
            </a:r>
          </a:p>
          <a:p>
            <a:pPr marL="571500" indent="-571500">
              <a:buFont typeface="Wingdings" panose="05000000000000000000" pitchFamily="2" charset="2"/>
              <a:buChar char="§"/>
            </a:pPr>
            <a:r>
              <a:rPr lang="es-ES" sz="3600" b="1" dirty="0"/>
              <a:t>  Tiempo para compartir</a:t>
            </a:r>
            <a:endParaRPr lang="en-US" sz="3600" b="1" dirty="0"/>
          </a:p>
        </p:txBody>
      </p:sp>
    </p:spTree>
    <p:extLst>
      <p:ext uri="{BB962C8B-B14F-4D97-AF65-F5344CB8AC3E}">
        <p14:creationId xmlns:p14="http://schemas.microsoft.com/office/powerpoint/2010/main" val="419648789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4271B9-B1E9-02D3-40EA-19E953D4D369}"/>
              </a:ext>
            </a:extLst>
          </p:cNvPr>
          <p:cNvSpPr txBox="1"/>
          <p:nvPr/>
        </p:nvSpPr>
        <p:spPr>
          <a:xfrm>
            <a:off x="442761" y="398706"/>
            <a:ext cx="11511815" cy="5878532"/>
          </a:xfrm>
          <a:prstGeom prst="rect">
            <a:avLst/>
          </a:prstGeom>
          <a:noFill/>
        </p:spPr>
        <p:txBody>
          <a:bodyPr wrap="square">
            <a:spAutoFit/>
          </a:bodyPr>
          <a:lstStyle/>
          <a:p>
            <a:pPr algn="ctr"/>
            <a:r>
              <a:rPr lang="es-ES" sz="32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¿Cómo hacemos crecer nuestro </a:t>
            </a:r>
          </a:p>
          <a:p>
            <a:pPr algn="ctr"/>
            <a:r>
              <a:rPr lang="es-ES" sz="32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Club ASTRA y reclutar nuevos miembros?</a:t>
            </a:r>
          </a:p>
          <a:p>
            <a:pPr algn="ctr"/>
            <a:endParaRPr lang="en-US" sz="32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s-ES" sz="2800" dirty="0">
                <a:latin typeface="Calibri" panose="020F0502020204030204" pitchFamily="34" charset="0"/>
                <a:ea typeface="Calibri" panose="020F0502020204030204" pitchFamily="34" charset="0"/>
                <a:cs typeface="Times New Roman" panose="02020603050405020304" pitchFamily="18" charset="0"/>
              </a:rPr>
              <a:t>Amplíe su círculo con quién habla sobre ASTRA.</a:t>
            </a:r>
          </a:p>
          <a:p>
            <a:pPr marL="342900" marR="0" lvl="0" indent="-342900">
              <a:spcBef>
                <a:spcPts val="0"/>
              </a:spcBef>
              <a:spcAft>
                <a:spcPts val="0"/>
              </a:spcAft>
              <a:buFont typeface="Symbol" panose="05050102010706020507" pitchFamily="18" charset="2"/>
              <a:buChar char=""/>
            </a:pPr>
            <a:r>
              <a:rPr lang="es-ES" sz="2800" dirty="0">
                <a:latin typeface="Calibri" panose="020F0502020204030204" pitchFamily="34" charset="0"/>
                <a:ea typeface="Calibri" panose="020F0502020204030204" pitchFamily="34" charset="0"/>
                <a:cs typeface="Times New Roman" panose="02020603050405020304" pitchFamily="18" charset="0"/>
              </a:rPr>
              <a:t>Dar a conocer de manera efectiva que cualquiera puede ser miembro de ASTRA. Deje en claro que la membresía no se trata de calificaciones, popularidad o experiencias previas de liderazgo. ASTRA se trata de servicio y liderazgo.</a:t>
            </a:r>
          </a:p>
          <a:p>
            <a:pPr marL="342900" marR="0" lvl="0" indent="-342900">
              <a:spcBef>
                <a:spcPts val="0"/>
              </a:spcBef>
              <a:spcAft>
                <a:spcPts val="0"/>
              </a:spcAft>
              <a:buFont typeface="Symbol" panose="05050102010706020507" pitchFamily="18" charset="2"/>
              <a:buChar char=""/>
            </a:pPr>
            <a:r>
              <a:rPr lang="es-ES" sz="2800" dirty="0">
                <a:latin typeface="Calibri" panose="020F0502020204030204" pitchFamily="34" charset="0"/>
                <a:ea typeface="Calibri" panose="020F0502020204030204" pitchFamily="34" charset="0"/>
                <a:cs typeface="Times New Roman" panose="02020603050405020304" pitchFamily="18" charset="0"/>
              </a:rPr>
              <a:t>Tenga una actividad divertida a principios del año escolar para reclutar miembros. ¿Qué tal una fiesta de pizza?</a:t>
            </a:r>
          </a:p>
          <a:p>
            <a:pPr marL="342900" marR="0" lvl="0" indent="-342900">
              <a:spcBef>
                <a:spcPts val="0"/>
              </a:spcBef>
              <a:spcAft>
                <a:spcPts val="0"/>
              </a:spcAft>
              <a:buFont typeface="Symbol" panose="05050102010706020507" pitchFamily="18" charset="2"/>
              <a:buChar char=""/>
            </a:pPr>
            <a:r>
              <a:rPr lang="es-ES" sz="2800" dirty="0">
                <a:latin typeface="Calibri" panose="020F0502020204030204" pitchFamily="34" charset="0"/>
                <a:ea typeface="Calibri" panose="020F0502020204030204" pitchFamily="34" charset="0"/>
                <a:cs typeface="Times New Roman" panose="02020603050405020304" pitchFamily="18" charset="0"/>
              </a:rPr>
              <a:t>Comparta el servicio exitoso durante todo el año de manera que puedan involucrar y alentar a más miembros nuevos.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R="0" lvl="0">
              <a:spcBef>
                <a:spcPts val="0"/>
              </a:spcBef>
              <a:spcAft>
                <a:spcPts val="0"/>
              </a:spcAft>
            </a:pP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3933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5C59A99-C33C-4958-A6F4-102E6254ECEF}"/>
              </a:ext>
            </a:extLst>
          </p:cNvPr>
          <p:cNvSpPr txBox="1">
            <a:spLocks/>
          </p:cNvSpPr>
          <p:nvPr/>
        </p:nvSpPr>
        <p:spPr>
          <a:xfrm>
            <a:off x="4073857" y="354763"/>
            <a:ext cx="8016543" cy="54719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lvl="0" indent="0" algn="ctr">
              <a:buNone/>
              <a:defRPr/>
            </a:pPr>
            <a:r>
              <a:rPr lang="es-ES" sz="2800" b="1" dirty="0">
                <a:solidFill>
                  <a:srgbClr val="0432FF"/>
                </a:solidFill>
                <a:latin typeface="Calibri" panose="020F0502020204030204" pitchFamily="34" charset="0"/>
                <a:cs typeface="Calibri" panose="020F0502020204030204" pitchFamily="34" charset="0"/>
              </a:rPr>
              <a:t>MÁS IDEAS SOBRE CÓMO RECLUTAR</a:t>
            </a:r>
          </a:p>
          <a:p>
            <a:pPr marL="0" lvl="0" indent="0" algn="ctr">
              <a:buNone/>
              <a:defRPr/>
            </a:pPr>
            <a:r>
              <a:rPr lang="es-ES" sz="2800" b="1" dirty="0">
                <a:solidFill>
                  <a:srgbClr val="0432FF"/>
                </a:solidFill>
                <a:latin typeface="Calibri" panose="020F0502020204030204" pitchFamily="34" charset="0"/>
                <a:cs typeface="Calibri" panose="020F0502020204030204" pitchFamily="34" charset="0"/>
              </a:rPr>
              <a:t>SOCIOS ASTRA PARA TU CLUB:</a:t>
            </a:r>
            <a:endParaRPr kumimoji="0" lang="en-US" sz="2800" b="1" i="0" u="none" strike="noStrike" kern="1200" cap="none" spc="0" normalizeH="0" baseline="0" noProof="0" dirty="0">
              <a:ln>
                <a:noFill/>
              </a:ln>
              <a:solidFill>
                <a:srgbClr val="0432FF"/>
              </a:solidFill>
              <a:effectLst/>
              <a:uLnTx/>
              <a:uFillTx/>
              <a:latin typeface="Calibri" panose="020F0502020204030204" pitchFamily="34" charset="0"/>
              <a:cs typeface="Calibri" panose="020F0502020204030204" pitchFamily="34" charset="0"/>
            </a:endParaRPr>
          </a:p>
          <a:p>
            <a:pPr lvl="0">
              <a:defRPr/>
            </a:pPr>
            <a:r>
              <a:rPr lang="es-ES" sz="2000" b="1" dirty="0">
                <a:latin typeface="Calibri" panose="020F0502020204030204" pitchFamily="34" charset="0"/>
                <a:cs typeface="Calibri" panose="020F0502020204030204" pitchFamily="34" charset="0"/>
              </a:rPr>
              <a:t>Haga una actividad de </a:t>
            </a:r>
            <a:r>
              <a:rPr lang="es-ES" sz="2000" b="1" dirty="0">
                <a:solidFill>
                  <a:srgbClr val="FFC000"/>
                </a:solidFill>
                <a:latin typeface="Calibri" panose="020F0502020204030204" pitchFamily="34" charset="0"/>
                <a:cs typeface="Calibri" panose="020F0502020204030204" pitchFamily="34" charset="0"/>
              </a:rPr>
              <a:t>“torbellino de ideas”</a:t>
            </a:r>
            <a:r>
              <a:rPr lang="es-ES" sz="2000" b="1" dirty="0">
                <a:latin typeface="Calibri" panose="020F0502020204030204" pitchFamily="34" charset="0"/>
                <a:cs typeface="Calibri" panose="020F0502020204030204" pitchFamily="34" charset="0"/>
              </a:rPr>
              <a:t> sobre los jóvenes conocidos por Altrusa y haga que Altrusa ayuden a reclutar nuevos miembros de ASTRA</a:t>
            </a:r>
          </a:p>
          <a:p>
            <a:pPr lvl="0">
              <a:defRPr/>
            </a:pPr>
            <a:r>
              <a:rPr lang="es-ES" sz="2000" b="1" dirty="0">
                <a:latin typeface="Calibri" panose="020F0502020204030204" pitchFamily="34" charset="0"/>
                <a:cs typeface="Calibri" panose="020F0502020204030204" pitchFamily="34" charset="0"/>
              </a:rPr>
              <a:t>Envíe </a:t>
            </a:r>
            <a:r>
              <a:rPr lang="es-ES" sz="2000" b="1" dirty="0">
                <a:solidFill>
                  <a:srgbClr val="FFC000"/>
                </a:solidFill>
                <a:latin typeface="Calibri" panose="020F0502020204030204" pitchFamily="34" charset="0"/>
                <a:cs typeface="Calibri" panose="020F0502020204030204" pitchFamily="34" charset="0"/>
              </a:rPr>
              <a:t>hojas sueltas y haga anuncios </a:t>
            </a:r>
            <a:r>
              <a:rPr lang="es-ES" sz="2000" b="1" dirty="0">
                <a:latin typeface="Calibri" panose="020F0502020204030204" pitchFamily="34" charset="0"/>
                <a:cs typeface="Calibri" panose="020F0502020204030204" pitchFamily="34" charset="0"/>
              </a:rPr>
              <a:t>en la escuela; enviar cartas de invitación para asistir a la primera reunión de ASTRA</a:t>
            </a:r>
          </a:p>
          <a:p>
            <a:pPr lvl="0">
              <a:defRPr/>
            </a:pPr>
            <a:r>
              <a:rPr lang="es-ES" sz="2000" b="1" dirty="0">
                <a:solidFill>
                  <a:srgbClr val="FFC000"/>
                </a:solidFill>
                <a:latin typeface="Calibri" panose="020F0502020204030204" pitchFamily="34" charset="0"/>
                <a:cs typeface="Calibri" panose="020F0502020204030204" pitchFamily="34" charset="0"/>
              </a:rPr>
              <a:t>Hacer que la información del Club ASTRA se incluya en los boletines de los estudiantes</a:t>
            </a:r>
            <a:r>
              <a:rPr lang="es-ES" sz="2000" b="1" dirty="0">
                <a:latin typeface="Calibri" panose="020F0502020204030204" pitchFamily="34" charset="0"/>
                <a:cs typeface="Calibri" panose="020F0502020204030204" pitchFamily="34" charset="0"/>
              </a:rPr>
              <a:t> o la información proporcionada por la escuela con respecto a sus clubes.</a:t>
            </a:r>
          </a:p>
          <a:p>
            <a:pPr lvl="0">
              <a:defRPr/>
            </a:pPr>
            <a:r>
              <a:rPr lang="es-ES" sz="2000" b="1" dirty="0">
                <a:latin typeface="Calibri" panose="020F0502020204030204" pitchFamily="34" charset="0"/>
                <a:cs typeface="Calibri" panose="020F0502020204030204" pitchFamily="34" charset="0"/>
              </a:rPr>
              <a:t>Tenga un </a:t>
            </a:r>
            <a:r>
              <a:rPr lang="es-ES" sz="2000" b="1" dirty="0">
                <a:solidFill>
                  <a:srgbClr val="FFC000"/>
                </a:solidFill>
                <a:latin typeface="Calibri" panose="020F0502020204030204" pitchFamily="34" charset="0"/>
                <a:cs typeface="Calibri" panose="020F0502020204030204" pitchFamily="34" charset="0"/>
              </a:rPr>
              <a:t>“</a:t>
            </a:r>
            <a:r>
              <a:rPr lang="es-ES" sz="2000" b="1" dirty="0" err="1">
                <a:solidFill>
                  <a:srgbClr val="FFC000"/>
                </a:solidFill>
                <a:latin typeface="Calibri" panose="020F0502020204030204" pitchFamily="34" charset="0"/>
                <a:cs typeface="Calibri" panose="020F0502020204030204" pitchFamily="34" charset="0"/>
              </a:rPr>
              <a:t>booth</a:t>
            </a:r>
            <a:r>
              <a:rPr lang="es-ES" sz="2000" b="1" dirty="0">
                <a:solidFill>
                  <a:srgbClr val="FFC000"/>
                </a:solidFill>
                <a:latin typeface="Calibri" panose="020F0502020204030204" pitchFamily="34" charset="0"/>
                <a:cs typeface="Calibri" panose="020F0502020204030204" pitchFamily="34" charset="0"/>
              </a:rPr>
              <a:t>” informativo</a:t>
            </a:r>
            <a:r>
              <a:rPr lang="es-ES" sz="2000" b="1" dirty="0">
                <a:latin typeface="Calibri" panose="020F0502020204030204" pitchFamily="34" charset="0"/>
                <a:cs typeface="Calibri" panose="020F0502020204030204" pitchFamily="34" charset="0"/>
              </a:rPr>
              <a:t> de ASTRA en una feria de clubes en la escuela</a:t>
            </a:r>
          </a:p>
          <a:p>
            <a:pPr lvl="0">
              <a:defRPr/>
            </a:pPr>
            <a:r>
              <a:rPr lang="es-ES" sz="2000" b="1" dirty="0">
                <a:solidFill>
                  <a:srgbClr val="FFC000"/>
                </a:solidFill>
                <a:latin typeface="Calibri" panose="020F0502020204030204" pitchFamily="34" charset="0"/>
                <a:cs typeface="Calibri" panose="020F0502020204030204" pitchFamily="34" charset="0"/>
              </a:rPr>
              <a:t>Comuníquese con el personal de la escuela </a:t>
            </a:r>
            <a:r>
              <a:rPr lang="es-ES" sz="2000" b="1" dirty="0">
                <a:latin typeface="Calibri" panose="020F0502020204030204" pitchFamily="34" charset="0"/>
                <a:cs typeface="Calibri" panose="020F0502020204030204" pitchFamily="34" charset="0"/>
              </a:rPr>
              <a:t>que conozca a los estudiantes interesados ​​en oportunidades de liderazgo y servicio</a:t>
            </a:r>
          </a:p>
          <a:p>
            <a:pPr lvl="0">
              <a:defRPr/>
            </a:pPr>
            <a:r>
              <a:rPr lang="es-ES" sz="2000" b="1" dirty="0">
                <a:solidFill>
                  <a:srgbClr val="FFC000"/>
                </a:solidFill>
                <a:latin typeface="Calibri" panose="020F0502020204030204" pitchFamily="34" charset="0"/>
                <a:cs typeface="Calibri" panose="020F0502020204030204" pitchFamily="34" charset="0"/>
              </a:rPr>
              <a:t>Programe actividades de servicio e invite a los estudiantes a unirse</a:t>
            </a:r>
            <a:r>
              <a:rPr lang="es-ES" sz="2000" b="1" dirty="0">
                <a:latin typeface="Calibri" panose="020F0502020204030204" pitchFamily="34" charset="0"/>
                <a:cs typeface="Calibri" panose="020F0502020204030204" pitchFamily="34" charset="0"/>
              </a:rPr>
              <a:t> y luego inscríbalos en ASTRA después del evento.</a:t>
            </a:r>
          </a:p>
          <a:p>
            <a:pPr lvl="0">
              <a:defRPr/>
            </a:pPr>
            <a:r>
              <a:rPr lang="es-ES" sz="2000" b="1" dirty="0">
                <a:solidFill>
                  <a:srgbClr val="FFC000"/>
                </a:solidFill>
                <a:latin typeface="Calibri" panose="020F0502020204030204" pitchFamily="34" charset="0"/>
                <a:cs typeface="Calibri" panose="020F0502020204030204" pitchFamily="34" charset="0"/>
              </a:rPr>
              <a:t>Utiliza las redes sociales</a:t>
            </a:r>
            <a:r>
              <a:rPr lang="es-ES" sz="2000" b="1" dirty="0">
                <a:latin typeface="Calibri" panose="020F0502020204030204" pitchFamily="34" charset="0"/>
                <a:cs typeface="Calibri" panose="020F0502020204030204" pitchFamily="34" charset="0"/>
              </a:rPr>
              <a:t>: Facebook, Instagram, Twitter, etc.</a:t>
            </a:r>
          </a:p>
          <a:p>
            <a:pPr lvl="0">
              <a:defRPr/>
            </a:pPr>
            <a:r>
              <a:rPr lang="es-ES" sz="2000" b="1" dirty="0">
                <a:latin typeface="Calibri" panose="020F0502020204030204" pitchFamily="34" charset="0"/>
                <a:cs typeface="Calibri" panose="020F0502020204030204" pitchFamily="34" charset="0"/>
              </a:rPr>
              <a:t>¡Utilice a los estudiantes y los padres para </a:t>
            </a:r>
            <a:r>
              <a:rPr lang="es-ES" sz="2000" b="1" dirty="0">
                <a:solidFill>
                  <a:srgbClr val="FFC000"/>
                </a:solidFill>
                <a:latin typeface="Calibri" panose="020F0502020204030204" pitchFamily="34" charset="0"/>
                <a:cs typeface="Calibri" panose="020F0502020204030204" pitchFamily="34" charset="0"/>
              </a:rPr>
              <a:t>hablar</a:t>
            </a:r>
            <a:r>
              <a:rPr lang="es-ES" sz="2000" b="1" dirty="0">
                <a:latin typeface="Calibri" panose="020F0502020204030204" pitchFamily="34" charset="0"/>
                <a:cs typeface="Calibri" panose="020F0502020204030204" pitchFamily="34" charset="0"/>
              </a:rPr>
              <a:t> de ASTRA!</a:t>
            </a:r>
            <a:endParaRPr kumimoji="0" lang="en-US" sz="1600" b="0" i="0" u="none" strike="noStrike" kern="1200" cap="none" spc="0" normalizeH="0" baseline="0" noProof="0" dirty="0">
              <a:ln>
                <a:noFill/>
              </a:ln>
              <a:effectLst/>
              <a:uLnTx/>
              <a:uFillTx/>
              <a:latin typeface="Century Gothic" panose="020B0502020202020204"/>
            </a:endParaRPr>
          </a:p>
        </p:txBody>
      </p:sp>
      <p:pic>
        <p:nvPicPr>
          <p:cNvPr id="3" name="Picture 2">
            <a:extLst>
              <a:ext uri="{FF2B5EF4-FFF2-40B4-BE49-F238E27FC236}">
                <a16:creationId xmlns:a16="http://schemas.microsoft.com/office/drawing/2014/main" id="{2B13272A-7AD5-42DD-BF24-56AD809154D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84452" y="3573865"/>
            <a:ext cx="3358341" cy="2502131"/>
          </a:xfrm>
          <a:prstGeom prst="rect">
            <a:avLst/>
          </a:prstGeom>
          <a:noFill/>
          <a:ln>
            <a:noFill/>
          </a:ln>
        </p:spPr>
      </p:pic>
      <p:pic>
        <p:nvPicPr>
          <p:cNvPr id="4" name="Picture 3">
            <a:extLst>
              <a:ext uri="{FF2B5EF4-FFF2-40B4-BE49-F238E27FC236}">
                <a16:creationId xmlns:a16="http://schemas.microsoft.com/office/drawing/2014/main" id="{E7A72D0A-21C9-4928-841E-D7772B24A0F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84452" y="354763"/>
            <a:ext cx="3358341" cy="2618508"/>
          </a:xfrm>
          <a:prstGeom prst="rect">
            <a:avLst/>
          </a:prstGeom>
          <a:noFill/>
          <a:ln>
            <a:noFill/>
          </a:ln>
        </p:spPr>
      </p:pic>
      <p:sp>
        <p:nvSpPr>
          <p:cNvPr id="6" name="TextBox 5">
            <a:extLst>
              <a:ext uri="{FF2B5EF4-FFF2-40B4-BE49-F238E27FC236}">
                <a16:creationId xmlns:a16="http://schemas.microsoft.com/office/drawing/2014/main" id="{E9C23135-4F2D-4701-A8F1-16CB1AAD8DCE}"/>
              </a:ext>
            </a:extLst>
          </p:cNvPr>
          <p:cNvSpPr txBox="1"/>
          <p:nvPr/>
        </p:nvSpPr>
        <p:spPr>
          <a:xfrm>
            <a:off x="184452" y="6101901"/>
            <a:ext cx="3568682" cy="73866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ASTRA Club of  Patria </a:t>
            </a:r>
            <a:r>
              <a:rPr kumimoji="0" lang="en-US" sz="1400" b="0" i="0" u="none" strike="noStrike" kern="1200" cap="none" spc="0" normalizeH="0" baseline="0" noProof="0" dirty="0" err="1">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Latorre</a:t>
            </a:r>
            <a:r>
              <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HS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San Sebastian, PR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District Fourteen</a:t>
            </a:r>
          </a:p>
        </p:txBody>
      </p:sp>
      <p:sp>
        <p:nvSpPr>
          <p:cNvPr id="8" name="TextBox 7">
            <a:extLst>
              <a:ext uri="{FF2B5EF4-FFF2-40B4-BE49-F238E27FC236}">
                <a16:creationId xmlns:a16="http://schemas.microsoft.com/office/drawing/2014/main" id="{52FD16DE-737A-4AA2-BDF9-DA566D96E16B}"/>
              </a:ext>
            </a:extLst>
          </p:cNvPr>
          <p:cNvSpPr txBox="1"/>
          <p:nvPr/>
        </p:nvSpPr>
        <p:spPr>
          <a:xfrm>
            <a:off x="775947" y="3024740"/>
            <a:ext cx="2012972"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ASTRA Club of Moberly, MO District Eight </a:t>
            </a:r>
            <a:endParaRPr kumimoji="0" lang="en-US" sz="1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982844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ppt_x"/>
                                          </p:val>
                                        </p:tav>
                                        <p:tav tm="100000">
                                          <p:val>
                                            <p:strVal val="#ppt_x"/>
                                          </p:val>
                                        </p:tav>
                                      </p:tavLst>
                                    </p:anim>
                                    <p:anim calcmode="lin" valueType="num">
                                      <p:cBhvr additive="base">
                                        <p:cTn id="3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ppt_x"/>
                                          </p:val>
                                        </p:tav>
                                        <p:tav tm="100000">
                                          <p:val>
                                            <p:strVal val="#ppt_x"/>
                                          </p:val>
                                        </p:tav>
                                      </p:tavLst>
                                    </p:anim>
                                    <p:anim calcmode="lin" valueType="num">
                                      <p:cBhvr additive="base">
                                        <p:cTn id="4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766332-5824-6DE1-06F9-B2CAB6068F8B}"/>
              </a:ext>
            </a:extLst>
          </p:cNvPr>
          <p:cNvSpPr txBox="1"/>
          <p:nvPr/>
        </p:nvSpPr>
        <p:spPr>
          <a:xfrm>
            <a:off x="122830" y="240804"/>
            <a:ext cx="12425712" cy="6617196"/>
          </a:xfrm>
          <a:prstGeom prst="rect">
            <a:avLst/>
          </a:prstGeom>
          <a:noFill/>
        </p:spPr>
        <p:txBody>
          <a:bodyPr wrap="square">
            <a:spAutoFit/>
          </a:bodyPr>
          <a:lstStyle/>
          <a:p>
            <a:pPr algn="ctr"/>
            <a:r>
              <a:rPr lang="es-ES" sz="32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¿Qué es importante para un excelente </a:t>
            </a:r>
          </a:p>
          <a:p>
            <a:pPr algn="ctr"/>
            <a:r>
              <a:rPr lang="es-ES" sz="32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servicio, planificación y evaluación de programas?</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Identifique las necesidades de la escuela y la comunidad y los intereses de sus miembros. Piense ampliamente como voluntario en su escuela, comunidad, otras comunidades a nivel nacional o internacional.</a:t>
            </a:r>
          </a:p>
          <a:p>
            <a:pPr marL="342900" marR="0" lvl="0" indent="-342900">
              <a:spcBef>
                <a:spcPts val="0"/>
              </a:spcBef>
              <a:spcAft>
                <a:spcPts val="0"/>
              </a:spcAft>
              <a:buFont typeface="Symbol" panose="05050102010706020507" pitchFamily="18" charset="2"/>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Planifique un proyecto práctico para trabajar juntos en cada reunión de ASTRA.</a:t>
            </a:r>
          </a:p>
          <a:p>
            <a:pPr marL="342900" marR="0" lvl="0" indent="-342900">
              <a:spcBef>
                <a:spcPts val="0"/>
              </a:spcBef>
              <a:spcAft>
                <a:spcPts val="0"/>
              </a:spcAft>
              <a:buFont typeface="Symbol" panose="05050102010706020507" pitchFamily="18" charset="2"/>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Al planificar un proyecto o evento, asegúrese de considerar y resolver problemas:</a:t>
            </a:r>
          </a:p>
          <a:p>
            <a:pPr marL="914400" marR="0" lvl="0" indent="-511175">
              <a:spcBef>
                <a:spcPts val="0"/>
              </a:spcBef>
              <a:spcAft>
                <a:spcPts val="0"/>
              </a:spcAft>
              <a:buFont typeface="+mj-lt"/>
              <a:buAutoNum type="arabicPeriod"/>
            </a:pPr>
            <a:r>
              <a:rPr lang="es-ES" sz="2400" b="1" dirty="0">
                <a:latin typeface="Calibri" panose="020F0502020204030204" pitchFamily="34" charset="0"/>
                <a:ea typeface="Calibri" panose="020F0502020204030204" pitchFamily="34" charset="0"/>
                <a:cs typeface="Times New Roman" panose="02020603050405020304" pitchFamily="18" charset="0"/>
              </a:rPr>
              <a:t>Logística</a:t>
            </a:r>
          </a:p>
          <a:p>
            <a:pPr marL="914400" marR="0" lvl="0" indent="-511175">
              <a:spcBef>
                <a:spcPts val="0"/>
              </a:spcBef>
              <a:spcAft>
                <a:spcPts val="0"/>
              </a:spcAft>
              <a:buFont typeface="+mj-lt"/>
              <a:buAutoNum type="arabicPeriod"/>
            </a:pPr>
            <a:r>
              <a:rPr lang="es-ES" sz="2400" b="1" dirty="0">
                <a:latin typeface="Calibri" panose="020F0502020204030204" pitchFamily="34" charset="0"/>
                <a:ea typeface="Calibri" panose="020F0502020204030204" pitchFamily="34" charset="0"/>
                <a:cs typeface="Times New Roman" panose="02020603050405020304" pitchFamily="18" charset="0"/>
              </a:rPr>
              <a:t>Dificultades potenciales</a:t>
            </a:r>
          </a:p>
          <a:p>
            <a:pPr marL="914400" marR="0" lvl="0" indent="-511175">
              <a:spcBef>
                <a:spcPts val="0"/>
              </a:spcBef>
              <a:spcAft>
                <a:spcPts val="0"/>
              </a:spcAft>
              <a:buFont typeface="+mj-lt"/>
              <a:buAutoNum type="arabicPeriod"/>
            </a:pPr>
            <a:r>
              <a:rPr lang="es-ES" sz="2400" b="1" dirty="0">
                <a:latin typeface="Calibri" panose="020F0502020204030204" pitchFamily="34" charset="0"/>
                <a:ea typeface="Calibri" panose="020F0502020204030204" pitchFamily="34" charset="0"/>
                <a:cs typeface="Times New Roman" panose="02020603050405020304" pitchFamily="18" charset="0"/>
              </a:rPr>
              <a:t>Calendario</a:t>
            </a:r>
          </a:p>
          <a:p>
            <a:pPr marL="914400" marR="0" lvl="0" indent="-511175">
              <a:spcBef>
                <a:spcPts val="0"/>
              </a:spcBef>
              <a:spcAft>
                <a:spcPts val="0"/>
              </a:spcAft>
              <a:buFont typeface="+mj-lt"/>
              <a:buAutoNum type="arabicPeriod"/>
            </a:pPr>
            <a:r>
              <a:rPr lang="es-ES" sz="2400" b="1" dirty="0">
                <a:latin typeface="Calibri" panose="020F0502020204030204" pitchFamily="34" charset="0"/>
                <a:ea typeface="Calibri" panose="020F0502020204030204" pitchFamily="34" charset="0"/>
                <a:cs typeface="Times New Roman" panose="02020603050405020304" pitchFamily="18" charset="0"/>
              </a:rPr>
              <a:t>Recursos necesarios y disponibles</a:t>
            </a:r>
          </a:p>
          <a:p>
            <a:pPr marL="914400" marR="0" lvl="0" indent="-511175">
              <a:spcBef>
                <a:spcPts val="0"/>
              </a:spcBef>
              <a:spcAft>
                <a:spcPts val="0"/>
              </a:spcAft>
              <a:buFont typeface="+mj-lt"/>
              <a:buAutoNum type="arabicPeriod"/>
            </a:pPr>
            <a:r>
              <a:rPr lang="es-ES" sz="2400" b="1" dirty="0">
                <a:latin typeface="Calibri" panose="020F0502020204030204" pitchFamily="34" charset="0"/>
                <a:ea typeface="Calibri" panose="020F0502020204030204" pitchFamily="34" charset="0"/>
                <a:cs typeface="Times New Roman" panose="02020603050405020304" pitchFamily="18" charset="0"/>
              </a:rPr>
              <a:t>Presupuesto</a:t>
            </a:r>
          </a:p>
          <a:p>
            <a:pPr marL="914400" marR="0" lvl="0" indent="-511175">
              <a:spcBef>
                <a:spcPts val="0"/>
              </a:spcBef>
              <a:spcAft>
                <a:spcPts val="0"/>
              </a:spcAft>
              <a:buFont typeface="+mj-lt"/>
              <a:buAutoNum type="arabicPeriod"/>
            </a:pPr>
            <a:r>
              <a:rPr lang="es-ES" sz="2400" b="1" dirty="0">
                <a:latin typeface="Calibri" panose="020F0502020204030204" pitchFamily="34" charset="0"/>
                <a:ea typeface="Calibri" panose="020F0502020204030204" pitchFamily="34" charset="0"/>
                <a:cs typeface="Times New Roman" panose="02020603050405020304" pitchFamily="18" charset="0"/>
              </a:rPr>
              <a:t>Entusiasmo y compromiso de tiempo de los voluntarios</a:t>
            </a:r>
          </a:p>
          <a:p>
            <a:pPr marL="342900" marR="0" lvl="0" indent="-342900">
              <a:spcBef>
                <a:spcPts val="0"/>
              </a:spcBef>
              <a:spcAft>
                <a:spcPts val="0"/>
              </a:spcAft>
              <a:buFont typeface="Symbol" panose="05050102010706020507" pitchFamily="18" charset="2"/>
              <a:buChar char=""/>
            </a:pPr>
            <a:r>
              <a:rPr lang="es-ES" sz="2400" b="1" dirty="0">
                <a:latin typeface="Calibri" panose="020F0502020204030204" pitchFamily="34" charset="0"/>
                <a:ea typeface="Calibri" panose="020F0502020204030204" pitchFamily="34" charset="0"/>
                <a:cs typeface="Times New Roman" panose="02020603050405020304" pitchFamily="18" charset="0"/>
              </a:rPr>
              <a:t>Suceden cosas: trabajen juntos para aprender de la situación, los errores, los desafíos imprevistos. Como advirtió un famoso entrenador: solo hay 3 cosas que hacer con un error:  Reconócelo, aprende de él y no lo repitas. Evaluar proyectos de servicio, recaudación de fondos, reclutamiento de miembros honestamente mientras planifica el próximo evento.</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0467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6D8D1-0686-4085-A97E-0807DCFA49BC}"/>
              </a:ext>
            </a:extLst>
          </p:cNvPr>
          <p:cNvSpPr>
            <a:spLocks noGrp="1"/>
          </p:cNvSpPr>
          <p:nvPr>
            <p:ph type="title"/>
          </p:nvPr>
        </p:nvSpPr>
        <p:spPr>
          <a:xfrm>
            <a:off x="-154855" y="1320516"/>
            <a:ext cx="5728634" cy="1770446"/>
          </a:xfrm>
        </p:spPr>
        <p:txBody>
          <a:bodyPr>
            <a:noAutofit/>
          </a:bodyPr>
          <a:lstStyle/>
          <a:p>
            <a:pPr algn="ctr"/>
            <a:r>
              <a:rPr lang="es-ES" b="1" dirty="0">
                <a:solidFill>
                  <a:schemeClr val="accent3">
                    <a:lumMod val="75000"/>
                  </a:schemeClr>
                </a:solidFill>
                <a:latin typeface="Calibri" panose="020F0502020204030204" pitchFamily="34" charset="0"/>
                <a:cs typeface="Calibri" panose="020F0502020204030204" pitchFamily="34" charset="0"/>
              </a:rPr>
              <a:t>Podría considerar la colaboración entre los Clubes ASTRA</a:t>
            </a:r>
            <a:br>
              <a:rPr lang="en-US" dirty="0">
                <a:solidFill>
                  <a:schemeClr val="accent3">
                    <a:lumMod val="75000"/>
                  </a:schemeClr>
                </a:solidFill>
              </a:rPr>
            </a:br>
            <a:endParaRPr lang="en-US" dirty="0"/>
          </a:p>
        </p:txBody>
      </p:sp>
      <p:sp>
        <p:nvSpPr>
          <p:cNvPr id="4" name="Text Placeholder 3">
            <a:extLst>
              <a:ext uri="{FF2B5EF4-FFF2-40B4-BE49-F238E27FC236}">
                <a16:creationId xmlns:a16="http://schemas.microsoft.com/office/drawing/2014/main" id="{C2E18E3E-6BC3-4953-BEAE-C3FF882AFF1E}"/>
              </a:ext>
            </a:extLst>
          </p:cNvPr>
          <p:cNvSpPr>
            <a:spLocks noGrp="1"/>
          </p:cNvSpPr>
          <p:nvPr>
            <p:ph type="body" sz="half" idx="2"/>
          </p:nvPr>
        </p:nvSpPr>
        <p:spPr>
          <a:xfrm>
            <a:off x="71310" y="2721630"/>
            <a:ext cx="5664667" cy="3822192"/>
          </a:xfrm>
        </p:spPr>
        <p:txBody>
          <a:bodyPr>
            <a:normAutofit fontScale="77500" lnSpcReduction="20000"/>
          </a:bodyPr>
          <a:lstStyle/>
          <a:p>
            <a:r>
              <a:rPr lang="es-ES" sz="2800" b="1" dirty="0">
                <a:solidFill>
                  <a:schemeClr val="accent6">
                    <a:lumMod val="75000"/>
                  </a:schemeClr>
                </a:solidFill>
                <a:latin typeface="Calibri" panose="020F0502020204030204" pitchFamily="34" charset="0"/>
                <a:cs typeface="Calibri" panose="020F0502020204030204" pitchFamily="34" charset="0"/>
              </a:rPr>
              <a:t>Las ideas incluyen:</a:t>
            </a:r>
          </a:p>
          <a:p>
            <a:pPr marL="457200" indent="-457200">
              <a:buFont typeface="Arial" panose="020B0604020202020204" pitchFamily="34" charset="0"/>
              <a:buChar char="•"/>
            </a:pPr>
            <a:r>
              <a:rPr lang="es-ES" sz="2800" b="1" dirty="0">
                <a:solidFill>
                  <a:schemeClr val="accent6">
                    <a:lumMod val="75000"/>
                  </a:schemeClr>
                </a:solidFill>
                <a:latin typeface="Calibri" panose="020F0502020204030204" pitchFamily="34" charset="0"/>
                <a:cs typeface="Calibri" panose="020F0502020204030204" pitchFamily="34" charset="0"/>
              </a:rPr>
              <a:t>Un proyecto conjunto que abarca todos los Clubes ASTRA en un proyecto compartido dentro de su distrito de Altrusa</a:t>
            </a:r>
          </a:p>
          <a:p>
            <a:pPr marL="457200" indent="-457200">
              <a:buFont typeface="Arial" panose="020B0604020202020204" pitchFamily="34" charset="0"/>
              <a:buChar char="•"/>
            </a:pPr>
            <a:r>
              <a:rPr lang="es-ES" sz="2800" b="1" dirty="0">
                <a:solidFill>
                  <a:schemeClr val="accent6">
                    <a:lumMod val="75000"/>
                  </a:schemeClr>
                </a:solidFill>
                <a:latin typeface="Calibri" panose="020F0502020204030204" pitchFamily="34" charset="0"/>
                <a:cs typeface="Calibri" panose="020F0502020204030204" pitchFamily="34" charset="0"/>
              </a:rPr>
              <a:t>Los miembros de ASTRA de cada distrito a menudo participan en su conferencia de distrito, creando una buena relación</a:t>
            </a:r>
          </a:p>
          <a:p>
            <a:pPr marL="457200" indent="-457200">
              <a:buFont typeface="Arial" panose="020B0604020202020204" pitchFamily="34" charset="0"/>
              <a:buChar char="•"/>
            </a:pPr>
            <a:r>
              <a:rPr lang="es-ES" sz="2800" b="1" dirty="0">
                <a:solidFill>
                  <a:schemeClr val="accent6">
                    <a:lumMod val="75000"/>
                  </a:schemeClr>
                </a:solidFill>
                <a:latin typeface="Calibri" panose="020F0502020204030204" pitchFamily="34" charset="0"/>
                <a:cs typeface="Calibri" panose="020F0502020204030204" pitchFamily="34" charset="0"/>
              </a:rPr>
              <a:t>Utilice la Lista de proyectos de servicio para compartir ideas de proyectos con otros clubes</a:t>
            </a:r>
          </a:p>
          <a:p>
            <a:pPr marL="457200" indent="-457200">
              <a:buFont typeface="Arial" panose="020B0604020202020204" pitchFamily="34" charset="0"/>
              <a:buChar char="•"/>
            </a:pPr>
            <a:r>
              <a:rPr lang="es-ES" sz="2800" b="1" dirty="0">
                <a:solidFill>
                  <a:schemeClr val="accent6">
                    <a:lumMod val="75000"/>
                  </a:schemeClr>
                </a:solidFill>
                <a:latin typeface="Calibri" panose="020F0502020204030204" pitchFamily="34" charset="0"/>
                <a:cs typeface="Calibri" panose="020F0502020204030204" pitchFamily="34" charset="0"/>
              </a:rPr>
              <a:t>Ver más ideas en:</a:t>
            </a:r>
          </a:p>
          <a:p>
            <a:r>
              <a:rPr lang="en-US" sz="2400" dirty="0">
                <a:solidFill>
                  <a:schemeClr val="accent3">
                    <a:lumMod val="75000"/>
                  </a:schemeClr>
                </a:solidFill>
              </a:rPr>
              <a:t>https://astra.altrusa.org/files/2019/04/ASTRA-Service-Projects-List-2018-D2.pdf</a:t>
            </a:r>
            <a:endParaRPr lang="en-US" sz="2400" dirty="0"/>
          </a:p>
          <a:p>
            <a:pPr lvl="1"/>
            <a:endParaRPr lang="en-US" dirty="0"/>
          </a:p>
        </p:txBody>
      </p:sp>
      <p:pic>
        <p:nvPicPr>
          <p:cNvPr id="9" name="Picture 8">
            <a:extLst>
              <a:ext uri="{FF2B5EF4-FFF2-40B4-BE49-F238E27FC236}">
                <a16:creationId xmlns:a16="http://schemas.microsoft.com/office/drawing/2014/main" id="{35B56E77-4D5C-4520-AC55-67F986F9DBF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983997" y="1426296"/>
            <a:ext cx="1988185" cy="2284730"/>
          </a:xfrm>
          <a:prstGeom prst="rect">
            <a:avLst/>
          </a:prstGeom>
          <a:noFill/>
          <a:ln>
            <a:noFill/>
          </a:ln>
        </p:spPr>
      </p:pic>
      <p:pic>
        <p:nvPicPr>
          <p:cNvPr id="12" name="Picture 11">
            <a:extLst>
              <a:ext uri="{FF2B5EF4-FFF2-40B4-BE49-F238E27FC236}">
                <a16:creationId xmlns:a16="http://schemas.microsoft.com/office/drawing/2014/main" id="{BE3D2AEA-D1B0-4219-80FF-249F64E3ACC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693030" y="518556"/>
            <a:ext cx="3721136" cy="2175645"/>
          </a:xfrm>
          <a:prstGeom prst="rect">
            <a:avLst/>
          </a:prstGeom>
          <a:noFill/>
          <a:ln>
            <a:noFill/>
          </a:ln>
        </p:spPr>
      </p:pic>
      <p:pic>
        <p:nvPicPr>
          <p:cNvPr id="13" name="Picture 12">
            <a:extLst>
              <a:ext uri="{FF2B5EF4-FFF2-40B4-BE49-F238E27FC236}">
                <a16:creationId xmlns:a16="http://schemas.microsoft.com/office/drawing/2014/main" id="{004DCB97-67AA-4BCF-AB46-EF72F3E73D2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735977" y="3961758"/>
            <a:ext cx="4432378" cy="2400334"/>
          </a:xfrm>
          <a:prstGeom prst="rect">
            <a:avLst/>
          </a:prstGeom>
          <a:noFill/>
          <a:ln>
            <a:noFill/>
          </a:ln>
        </p:spPr>
      </p:pic>
      <p:sp>
        <p:nvSpPr>
          <p:cNvPr id="3" name="TextBox 2">
            <a:extLst>
              <a:ext uri="{FF2B5EF4-FFF2-40B4-BE49-F238E27FC236}">
                <a16:creationId xmlns:a16="http://schemas.microsoft.com/office/drawing/2014/main" id="{62F910AC-9DF7-4A7C-91FD-AFFBCA26046A}"/>
              </a:ext>
            </a:extLst>
          </p:cNvPr>
          <p:cNvSpPr txBox="1"/>
          <p:nvPr/>
        </p:nvSpPr>
        <p:spPr>
          <a:xfrm>
            <a:off x="10311214" y="631874"/>
            <a:ext cx="1518108" cy="738664"/>
          </a:xfrm>
          <a:prstGeom prst="rect">
            <a:avLst/>
          </a:prstGeom>
          <a:noFill/>
        </p:spPr>
        <p:txBody>
          <a:bodyPr wrap="none" rtlCol="0">
            <a:spAutoFit/>
          </a:bodyPr>
          <a:lstStyle/>
          <a:p>
            <a:r>
              <a:rPr lang="en-US" sz="1400" dirty="0">
                <a:latin typeface="Calibri" panose="020F0502020204030204" pitchFamily="34" charset="0"/>
                <a:cs typeface="Calibri" panose="020F0502020204030204" pitchFamily="34" charset="0"/>
              </a:rPr>
              <a:t>ASTRA Club of</a:t>
            </a:r>
          </a:p>
          <a:p>
            <a:r>
              <a:rPr lang="en-US" sz="1400" dirty="0" err="1">
                <a:latin typeface="Calibri" panose="020F0502020204030204" pitchFamily="34" charset="0"/>
                <a:cs typeface="Calibri" panose="020F0502020204030204" pitchFamily="34" charset="0"/>
              </a:rPr>
              <a:t>Pendleton,Oregon</a:t>
            </a:r>
            <a:endParaRPr lang="en-US" sz="1400" dirty="0">
              <a:latin typeface="Calibri" panose="020F0502020204030204" pitchFamily="34" charset="0"/>
              <a:cs typeface="Calibri" panose="020F0502020204030204" pitchFamily="34" charset="0"/>
            </a:endParaRPr>
          </a:p>
          <a:p>
            <a:r>
              <a:rPr lang="en-US" sz="1400" dirty="0">
                <a:latin typeface="Calibri" panose="020F0502020204030204" pitchFamily="34" charset="0"/>
                <a:cs typeface="Calibri" panose="020F0502020204030204" pitchFamily="34" charset="0"/>
              </a:rPr>
              <a:t>District </a:t>
            </a:r>
            <a:r>
              <a:rPr lang="en-US" sz="1400" dirty="0" err="1">
                <a:latin typeface="Calibri" panose="020F0502020204030204" pitchFamily="34" charset="0"/>
                <a:cs typeface="Calibri" panose="020F0502020204030204" pitchFamily="34" charset="0"/>
              </a:rPr>
              <a:t>Twleve</a:t>
            </a:r>
            <a:endParaRPr lang="en-US" sz="14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FDC80EB0-C12A-4639-8259-DC624C9F1A77}"/>
              </a:ext>
            </a:extLst>
          </p:cNvPr>
          <p:cNvSpPr txBox="1"/>
          <p:nvPr/>
        </p:nvSpPr>
        <p:spPr>
          <a:xfrm>
            <a:off x="5974479" y="2721630"/>
            <a:ext cx="2928622" cy="738664"/>
          </a:xfrm>
          <a:prstGeom prst="rect">
            <a:avLst/>
          </a:prstGeom>
          <a:noFill/>
        </p:spPr>
        <p:txBody>
          <a:bodyPr wrap="none" rtlCol="0">
            <a:spAutoFit/>
          </a:bodyPr>
          <a:lstStyle/>
          <a:p>
            <a:r>
              <a:rPr lang="en-US" sz="1400" dirty="0">
                <a:latin typeface="Calibri" panose="020F0502020204030204" pitchFamily="34" charset="0"/>
                <a:cs typeface="Calibri" panose="020F0502020204030204" pitchFamily="34" charset="0"/>
              </a:rPr>
              <a:t>ASTRA Club of Notre Dame Academy, </a:t>
            </a:r>
          </a:p>
          <a:p>
            <a:r>
              <a:rPr lang="en-US" sz="1400" dirty="0">
                <a:latin typeface="Calibri" panose="020F0502020204030204" pitchFamily="34" charset="0"/>
                <a:cs typeface="Calibri" panose="020F0502020204030204" pitchFamily="34" charset="0"/>
              </a:rPr>
              <a:t>Green Bay, WI</a:t>
            </a:r>
          </a:p>
          <a:p>
            <a:r>
              <a:rPr lang="en-US" sz="1400" dirty="0">
                <a:latin typeface="Calibri" panose="020F0502020204030204" pitchFamily="34" charset="0"/>
                <a:cs typeface="Calibri" panose="020F0502020204030204" pitchFamily="34" charset="0"/>
              </a:rPr>
              <a:t>District Seven</a:t>
            </a:r>
          </a:p>
        </p:txBody>
      </p:sp>
      <p:sp>
        <p:nvSpPr>
          <p:cNvPr id="6" name="TextBox 5">
            <a:extLst>
              <a:ext uri="{FF2B5EF4-FFF2-40B4-BE49-F238E27FC236}">
                <a16:creationId xmlns:a16="http://schemas.microsoft.com/office/drawing/2014/main" id="{C9B8335A-5297-4922-A25B-E27AAD6E94B4}"/>
              </a:ext>
            </a:extLst>
          </p:cNvPr>
          <p:cNvSpPr txBox="1"/>
          <p:nvPr/>
        </p:nvSpPr>
        <p:spPr>
          <a:xfrm>
            <a:off x="10168355" y="4613563"/>
            <a:ext cx="1803827" cy="954107"/>
          </a:xfrm>
          <a:prstGeom prst="rect">
            <a:avLst/>
          </a:prstGeom>
          <a:noFill/>
        </p:spPr>
        <p:txBody>
          <a:bodyPr wrap="none" rtlCol="0">
            <a:spAutoFit/>
          </a:bodyPr>
          <a:lstStyle/>
          <a:p>
            <a:r>
              <a:rPr lang="en-US" sz="1400" dirty="0">
                <a:latin typeface="Calibri" panose="020F0502020204030204" pitchFamily="34" charset="0"/>
                <a:cs typeface="Calibri" panose="020F0502020204030204" pitchFamily="34" charset="0"/>
              </a:rPr>
              <a:t>ASTRA Club of the</a:t>
            </a:r>
          </a:p>
          <a:p>
            <a:r>
              <a:rPr lang="en-US" sz="1400" dirty="0">
                <a:latin typeface="Calibri" panose="020F0502020204030204" pitchFamily="34" charset="0"/>
                <a:cs typeface="Calibri" panose="020F0502020204030204" pitchFamily="34" charset="0"/>
              </a:rPr>
              <a:t>University of Arkansas</a:t>
            </a:r>
          </a:p>
          <a:p>
            <a:r>
              <a:rPr lang="en-US" sz="1400" dirty="0">
                <a:latin typeface="Calibri" panose="020F0502020204030204" pitchFamily="34" charset="0"/>
                <a:cs typeface="Calibri" panose="020F0502020204030204" pitchFamily="34" charset="0"/>
              </a:rPr>
              <a:t>Fayetteville, AR</a:t>
            </a:r>
          </a:p>
          <a:p>
            <a:r>
              <a:rPr lang="en-US" sz="1400" dirty="0">
                <a:latin typeface="Calibri" panose="020F0502020204030204" pitchFamily="34" charset="0"/>
                <a:cs typeface="Calibri" panose="020F0502020204030204" pitchFamily="34" charset="0"/>
              </a:rPr>
              <a:t>District Eight </a:t>
            </a:r>
          </a:p>
        </p:txBody>
      </p:sp>
    </p:spTree>
    <p:extLst>
      <p:ext uri="{BB962C8B-B14F-4D97-AF65-F5344CB8AC3E}">
        <p14:creationId xmlns:p14="http://schemas.microsoft.com/office/powerpoint/2010/main" val="2652704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additive="base">
                                        <p:cTn id="1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 calcmode="lin" valueType="num">
                                      <p:cBhvr additive="base">
                                        <p:cTn id="20"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additive="base">
                                        <p:cTn id="26"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 calcmode="lin" valueType="num">
                                      <p:cBhvr additive="base">
                                        <p:cTn id="32"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4">
                                            <p:txEl>
                                              <p:pRg st="4" end="4"/>
                                            </p:txEl>
                                          </p:spTgt>
                                        </p:tgtEl>
                                        <p:attrNameLst>
                                          <p:attrName>style.visibility</p:attrName>
                                        </p:attrNameLst>
                                      </p:cBhvr>
                                      <p:to>
                                        <p:strVal val="visible"/>
                                      </p:to>
                                    </p:set>
                                    <p:anim calcmode="lin" valueType="num">
                                      <p:cBhvr additive="base">
                                        <p:cTn id="38"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4">
                                            <p:txEl>
                                              <p:pRg st="5" end="5"/>
                                            </p:txEl>
                                          </p:spTgt>
                                        </p:tgtEl>
                                        <p:attrNameLst>
                                          <p:attrName>style.visibility</p:attrName>
                                        </p:attrNameLst>
                                      </p:cBhvr>
                                      <p:to>
                                        <p:strVal val="visible"/>
                                      </p:to>
                                    </p:set>
                                    <p:anim calcmode="lin" valueType="num">
                                      <p:cBhvr additive="base">
                                        <p:cTn id="44"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ppt_x"/>
                                          </p:val>
                                        </p:tav>
                                        <p:tav tm="100000">
                                          <p:val>
                                            <p:strVal val="#ppt_x"/>
                                          </p:val>
                                        </p:tav>
                                      </p:tavLst>
                                    </p:anim>
                                    <p:anim calcmode="lin" valueType="num">
                                      <p:cBhvr additive="base">
                                        <p:cTn id="5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additive="base">
                                        <p:cTn id="56" dur="500" fill="hold"/>
                                        <p:tgtEl>
                                          <p:spTgt spid="5"/>
                                        </p:tgtEl>
                                        <p:attrNameLst>
                                          <p:attrName>ppt_x</p:attrName>
                                        </p:attrNameLst>
                                      </p:cBhvr>
                                      <p:tavLst>
                                        <p:tav tm="0">
                                          <p:val>
                                            <p:strVal val="#ppt_x"/>
                                          </p:val>
                                        </p:tav>
                                        <p:tav tm="100000">
                                          <p:val>
                                            <p:strVal val="#ppt_x"/>
                                          </p:val>
                                        </p:tav>
                                      </p:tavLst>
                                    </p:anim>
                                    <p:anim calcmode="lin" valueType="num">
                                      <p:cBhvr additive="base">
                                        <p:cTn id="5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fill="hold"/>
                                        <p:tgtEl>
                                          <p:spTgt spid="9"/>
                                        </p:tgtEl>
                                        <p:attrNameLst>
                                          <p:attrName>ppt_x</p:attrName>
                                        </p:attrNameLst>
                                      </p:cBhvr>
                                      <p:tavLst>
                                        <p:tav tm="0">
                                          <p:val>
                                            <p:strVal val="#ppt_x"/>
                                          </p:val>
                                        </p:tav>
                                        <p:tav tm="100000">
                                          <p:val>
                                            <p:strVal val="#ppt_x"/>
                                          </p:val>
                                        </p:tav>
                                      </p:tavLst>
                                    </p:anim>
                                    <p:anim calcmode="lin" valueType="num">
                                      <p:cBhvr additive="base">
                                        <p:cTn id="6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3"/>
                                        </p:tgtEl>
                                        <p:attrNameLst>
                                          <p:attrName>style.visibility</p:attrName>
                                        </p:attrNameLst>
                                      </p:cBhvr>
                                      <p:to>
                                        <p:strVal val="visible"/>
                                      </p:to>
                                    </p:set>
                                    <p:anim calcmode="lin" valueType="num">
                                      <p:cBhvr additive="base">
                                        <p:cTn id="68" dur="500" fill="hold"/>
                                        <p:tgtEl>
                                          <p:spTgt spid="3"/>
                                        </p:tgtEl>
                                        <p:attrNameLst>
                                          <p:attrName>ppt_x</p:attrName>
                                        </p:attrNameLst>
                                      </p:cBhvr>
                                      <p:tavLst>
                                        <p:tav tm="0">
                                          <p:val>
                                            <p:strVal val="#ppt_x"/>
                                          </p:val>
                                        </p:tav>
                                        <p:tav tm="100000">
                                          <p:val>
                                            <p:strVal val="#ppt_x"/>
                                          </p:val>
                                        </p:tav>
                                      </p:tavLst>
                                    </p:anim>
                                    <p:anim calcmode="lin" valueType="num">
                                      <p:cBhvr additive="base">
                                        <p:cTn id="6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nodeType="click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fill="hold"/>
                                        <p:tgtEl>
                                          <p:spTgt spid="13"/>
                                        </p:tgtEl>
                                        <p:attrNameLst>
                                          <p:attrName>ppt_x</p:attrName>
                                        </p:attrNameLst>
                                      </p:cBhvr>
                                      <p:tavLst>
                                        <p:tav tm="0">
                                          <p:val>
                                            <p:strVal val="#ppt_x"/>
                                          </p:val>
                                        </p:tav>
                                        <p:tav tm="100000">
                                          <p:val>
                                            <p:strVal val="#ppt_x"/>
                                          </p:val>
                                        </p:tav>
                                      </p:tavLst>
                                    </p:anim>
                                    <p:anim calcmode="lin" valueType="num">
                                      <p:cBhvr additive="base">
                                        <p:cTn id="7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6"/>
                                        </p:tgtEl>
                                        <p:attrNameLst>
                                          <p:attrName>style.visibility</p:attrName>
                                        </p:attrNameLst>
                                      </p:cBhvr>
                                      <p:to>
                                        <p:strVal val="visible"/>
                                      </p:to>
                                    </p:set>
                                    <p:anim calcmode="lin" valueType="num">
                                      <p:cBhvr additive="base">
                                        <p:cTn id="80" dur="500" fill="hold"/>
                                        <p:tgtEl>
                                          <p:spTgt spid="6"/>
                                        </p:tgtEl>
                                        <p:attrNameLst>
                                          <p:attrName>ppt_x</p:attrName>
                                        </p:attrNameLst>
                                      </p:cBhvr>
                                      <p:tavLst>
                                        <p:tav tm="0">
                                          <p:val>
                                            <p:strVal val="#ppt_x"/>
                                          </p:val>
                                        </p:tav>
                                        <p:tav tm="100000">
                                          <p:val>
                                            <p:strVal val="#ppt_x"/>
                                          </p:val>
                                        </p:tav>
                                      </p:tavLst>
                                    </p:anim>
                                    <p:anim calcmode="lin" valueType="num">
                                      <p:cBhvr additive="base">
                                        <p:cTn id="8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7F8B0-BFBC-4752-81FD-7AC6C6EC3F6F}"/>
              </a:ext>
            </a:extLst>
          </p:cNvPr>
          <p:cNvSpPr>
            <a:spLocks noGrp="1"/>
          </p:cNvSpPr>
          <p:nvPr>
            <p:ph type="ctrTitle"/>
          </p:nvPr>
        </p:nvSpPr>
        <p:spPr>
          <a:xfrm>
            <a:off x="69173" y="1657676"/>
            <a:ext cx="8439665" cy="3255264"/>
          </a:xfrm>
        </p:spPr>
        <p:txBody>
          <a:bodyPr>
            <a:normAutofit fontScale="90000"/>
          </a:bodyPr>
          <a:lstStyle/>
          <a:p>
            <a:pPr algn="ctr"/>
            <a:r>
              <a:rPr lang="es-ES" b="1" dirty="0">
                <a:solidFill>
                  <a:srgbClr val="FFC000"/>
                </a:solidFill>
              </a:rPr>
              <a:t>ESTABLEZCA SUS METAS y luego actúe.</a:t>
            </a:r>
            <a:br>
              <a:rPr lang="es-ES" b="1" dirty="0">
                <a:solidFill>
                  <a:srgbClr val="FFC000"/>
                </a:solidFill>
              </a:rPr>
            </a:br>
            <a:br>
              <a:rPr lang="en-US" sz="6000" b="1" dirty="0"/>
            </a:br>
            <a:r>
              <a:rPr lang="es-ES" sz="3600" b="1" dirty="0"/>
              <a:t>¡Aquellos que se fijan metas a sí mismos tienen más probabilidades de lograr el éxito!</a:t>
            </a:r>
            <a:endParaRPr lang="en-US" sz="3600" b="1" dirty="0"/>
          </a:p>
        </p:txBody>
      </p:sp>
      <p:pic>
        <p:nvPicPr>
          <p:cNvPr id="5" name="Picture 4">
            <a:extLst>
              <a:ext uri="{FF2B5EF4-FFF2-40B4-BE49-F238E27FC236}">
                <a16:creationId xmlns:a16="http://schemas.microsoft.com/office/drawing/2014/main" id="{0979DA25-30AE-41AA-8935-1E0906E03B7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705470" y="754380"/>
            <a:ext cx="3486535" cy="5349859"/>
          </a:xfrm>
          <a:prstGeom prst="rect">
            <a:avLst/>
          </a:prstGeom>
        </p:spPr>
      </p:pic>
    </p:spTree>
    <p:extLst>
      <p:ext uri="{BB962C8B-B14F-4D97-AF65-F5344CB8AC3E}">
        <p14:creationId xmlns:p14="http://schemas.microsoft.com/office/powerpoint/2010/main" val="4508826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B77D7-E6D4-4CF9-8426-0192C03A553C}"/>
              </a:ext>
            </a:extLst>
          </p:cNvPr>
          <p:cNvSpPr>
            <a:spLocks noGrp="1"/>
          </p:cNvSpPr>
          <p:nvPr>
            <p:ph type="title"/>
          </p:nvPr>
        </p:nvSpPr>
        <p:spPr>
          <a:xfrm>
            <a:off x="4246428" y="162497"/>
            <a:ext cx="7751504" cy="1293028"/>
          </a:xfrm>
        </p:spPr>
        <p:txBody>
          <a:bodyPr>
            <a:noAutofit/>
          </a:bodyPr>
          <a:lstStyle/>
          <a:p>
            <a:pPr algn="ctr"/>
            <a:r>
              <a:rPr lang="es-ES" sz="2800" b="1" dirty="0">
                <a:solidFill>
                  <a:schemeClr val="accent3">
                    <a:lumMod val="75000"/>
                  </a:schemeClr>
                </a:solidFill>
              </a:rPr>
              <a:t>Mejorar la comunicación UTILIZANDO el sitio web y las redes sociales</a:t>
            </a:r>
            <a:endParaRPr lang="en-US" sz="2800" b="1" dirty="0"/>
          </a:p>
        </p:txBody>
      </p:sp>
      <p:pic>
        <p:nvPicPr>
          <p:cNvPr id="18" name="Picture 17" descr="A close up of a logo&#10;&#10;Description automatically generated">
            <a:extLst>
              <a:ext uri="{FF2B5EF4-FFF2-40B4-BE49-F238E27FC236}">
                <a16:creationId xmlns:a16="http://schemas.microsoft.com/office/drawing/2014/main" id="{E10846DE-E628-42B2-8566-E5669DAFCADC}"/>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10303224" y="4811879"/>
            <a:ext cx="1782910" cy="621398"/>
          </a:xfrm>
          <a:prstGeom prst="rect">
            <a:avLst/>
          </a:prstGeom>
        </p:spPr>
      </p:pic>
      <p:pic>
        <p:nvPicPr>
          <p:cNvPr id="21" name="Picture 20">
            <a:extLst>
              <a:ext uri="{FF2B5EF4-FFF2-40B4-BE49-F238E27FC236}">
                <a16:creationId xmlns:a16="http://schemas.microsoft.com/office/drawing/2014/main" id="{651D721B-53CD-4E58-9EED-BE10CCC500D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0002472" y="3137523"/>
            <a:ext cx="1245318" cy="965431"/>
          </a:xfrm>
          <a:prstGeom prst="rect">
            <a:avLst/>
          </a:prstGeom>
        </p:spPr>
      </p:pic>
      <p:pic>
        <p:nvPicPr>
          <p:cNvPr id="27" name="Picture 26">
            <a:extLst>
              <a:ext uri="{FF2B5EF4-FFF2-40B4-BE49-F238E27FC236}">
                <a16:creationId xmlns:a16="http://schemas.microsoft.com/office/drawing/2014/main" id="{3B21CDB9-9DF3-4E6F-8664-961B5AF44F2B}"/>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9220700" y="5590453"/>
            <a:ext cx="1097669" cy="939066"/>
          </a:xfrm>
          <a:prstGeom prst="rect">
            <a:avLst/>
          </a:prstGeom>
        </p:spPr>
      </p:pic>
      <p:pic>
        <p:nvPicPr>
          <p:cNvPr id="30" name="Picture 29" descr="A close up of a sign&#10;&#10;Description automatically generated">
            <a:extLst>
              <a:ext uri="{FF2B5EF4-FFF2-40B4-BE49-F238E27FC236}">
                <a16:creationId xmlns:a16="http://schemas.microsoft.com/office/drawing/2014/main" id="{91C7881E-32B6-4107-BB9F-7E18C58B43C3}"/>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9236493" y="4239414"/>
            <a:ext cx="1778511" cy="529489"/>
          </a:xfrm>
          <a:prstGeom prst="rect">
            <a:avLst/>
          </a:prstGeom>
        </p:spPr>
      </p:pic>
      <p:pic>
        <p:nvPicPr>
          <p:cNvPr id="36" name="Picture 35" descr="A close up of electronics&#10;&#10;Description automatically generated">
            <a:extLst>
              <a:ext uri="{FF2B5EF4-FFF2-40B4-BE49-F238E27FC236}">
                <a16:creationId xmlns:a16="http://schemas.microsoft.com/office/drawing/2014/main" id="{ACBC3358-1666-4E7D-93C3-97C652676865}"/>
              </a:ext>
            </a:extLst>
          </p:cNvPr>
          <p:cNvPicPr>
            <a:picLocks noChangeAspect="1"/>
          </p:cNvPicPr>
          <p:nvPr/>
        </p:nvPicPr>
        <p:blipFill>
          <a:blip r:embed="rId10">
            <a:extLst>
              <a:ext uri="{837473B0-CC2E-450A-ABE3-18F120FF3D39}">
                <a1611:picAttrSrcUrl xmlns:a1611="http://schemas.microsoft.com/office/drawing/2016/11/main" r:id="rId11"/>
              </a:ext>
            </a:extLst>
          </a:blip>
          <a:stretch>
            <a:fillRect/>
          </a:stretch>
        </p:blipFill>
        <p:spPr>
          <a:xfrm>
            <a:off x="10625131" y="5714527"/>
            <a:ext cx="1397356" cy="939066"/>
          </a:xfrm>
          <a:prstGeom prst="rect">
            <a:avLst/>
          </a:prstGeom>
        </p:spPr>
      </p:pic>
      <p:pic>
        <p:nvPicPr>
          <p:cNvPr id="11" name="Picture 10">
            <a:extLst>
              <a:ext uri="{FF2B5EF4-FFF2-40B4-BE49-F238E27FC236}">
                <a16:creationId xmlns:a16="http://schemas.microsoft.com/office/drawing/2014/main" id="{9506548E-9F26-4402-9D54-4B5664461B79}"/>
              </a:ext>
            </a:extLst>
          </p:cNvPr>
          <p:cNvPicPr/>
          <p:nvPr/>
        </p:nvPicPr>
        <p:blipFill>
          <a:blip r:embed="rId12">
            <a:extLst>
              <a:ext uri="{28A0092B-C50C-407E-A947-70E740481C1C}">
                <a14:useLocalDpi xmlns:a14="http://schemas.microsoft.com/office/drawing/2010/main" val="0"/>
              </a:ext>
            </a:extLst>
          </a:blip>
          <a:srcRect/>
          <a:stretch>
            <a:fillRect/>
          </a:stretch>
        </p:blipFill>
        <p:spPr bwMode="auto">
          <a:xfrm>
            <a:off x="71239" y="1885702"/>
            <a:ext cx="4175189" cy="3469071"/>
          </a:xfrm>
          <a:prstGeom prst="rect">
            <a:avLst/>
          </a:prstGeom>
          <a:noFill/>
          <a:ln>
            <a:noFill/>
          </a:ln>
        </p:spPr>
      </p:pic>
      <p:sp>
        <p:nvSpPr>
          <p:cNvPr id="4" name="TextBox 3">
            <a:extLst>
              <a:ext uri="{FF2B5EF4-FFF2-40B4-BE49-F238E27FC236}">
                <a16:creationId xmlns:a16="http://schemas.microsoft.com/office/drawing/2014/main" id="{48B8FB18-CDDC-4B68-858E-05952C720453}"/>
              </a:ext>
            </a:extLst>
          </p:cNvPr>
          <p:cNvSpPr txBox="1"/>
          <p:nvPr/>
        </p:nvSpPr>
        <p:spPr>
          <a:xfrm>
            <a:off x="324767" y="1387098"/>
            <a:ext cx="2021707" cy="523220"/>
          </a:xfrm>
          <a:prstGeom prst="rect">
            <a:avLst/>
          </a:prstGeom>
          <a:noFill/>
        </p:spPr>
        <p:txBody>
          <a:bodyPr wrap="none" rtlCol="0">
            <a:spAutoFit/>
          </a:bodyPr>
          <a:lstStyle/>
          <a:p>
            <a:r>
              <a:rPr lang="en-US" sz="1400" dirty="0">
                <a:latin typeface="Calibri" panose="020F0502020204030204" pitchFamily="34" charset="0"/>
                <a:cs typeface="Calibri" panose="020F0502020204030204" pitchFamily="34" charset="0"/>
              </a:rPr>
              <a:t>ASTRA Club of Austin TX  </a:t>
            </a:r>
          </a:p>
          <a:p>
            <a:r>
              <a:rPr lang="en-US" sz="1400" dirty="0">
                <a:latin typeface="Calibri" panose="020F0502020204030204" pitchFamily="34" charset="0"/>
                <a:cs typeface="Calibri" panose="020F0502020204030204" pitchFamily="34" charset="0"/>
              </a:rPr>
              <a:t>District Nine</a:t>
            </a:r>
          </a:p>
        </p:txBody>
      </p:sp>
      <p:pic>
        <p:nvPicPr>
          <p:cNvPr id="5" name="Picture 4">
            <a:extLst>
              <a:ext uri="{FF2B5EF4-FFF2-40B4-BE49-F238E27FC236}">
                <a16:creationId xmlns:a16="http://schemas.microsoft.com/office/drawing/2014/main" id="{69BD3051-6D2A-4AC0-9FE9-46102BD101C9}"/>
              </a:ext>
            </a:extLst>
          </p:cNvPr>
          <p:cNvPicPr>
            <a:picLocks noChangeAspect="1"/>
          </p:cNvPicPr>
          <p:nvPr/>
        </p:nvPicPr>
        <p:blipFill>
          <a:blip r:embed="rId13"/>
          <a:stretch>
            <a:fillRect/>
          </a:stretch>
        </p:blipFill>
        <p:spPr>
          <a:xfrm>
            <a:off x="4922402" y="3623480"/>
            <a:ext cx="4249280" cy="3172063"/>
          </a:xfrm>
          <a:prstGeom prst="rect">
            <a:avLst/>
          </a:prstGeom>
        </p:spPr>
      </p:pic>
      <p:sp>
        <p:nvSpPr>
          <p:cNvPr id="13" name="TextBox 12">
            <a:extLst>
              <a:ext uri="{FF2B5EF4-FFF2-40B4-BE49-F238E27FC236}">
                <a16:creationId xmlns:a16="http://schemas.microsoft.com/office/drawing/2014/main" id="{A1C01F56-EED3-47CE-853D-9311EA2F79BA}"/>
              </a:ext>
            </a:extLst>
          </p:cNvPr>
          <p:cNvSpPr txBox="1"/>
          <p:nvPr/>
        </p:nvSpPr>
        <p:spPr>
          <a:xfrm>
            <a:off x="3153524" y="5914929"/>
            <a:ext cx="1803827" cy="738664"/>
          </a:xfrm>
          <a:prstGeom prst="rect">
            <a:avLst/>
          </a:prstGeom>
          <a:noFill/>
        </p:spPr>
        <p:txBody>
          <a:bodyPr wrap="none" rtlCol="0">
            <a:spAutoFit/>
          </a:bodyPr>
          <a:lstStyle/>
          <a:p>
            <a:r>
              <a:rPr lang="en-US" sz="1400" dirty="0">
                <a:latin typeface="Calibri" panose="020F0502020204030204" pitchFamily="34" charset="0"/>
                <a:cs typeface="Calibri" panose="020F0502020204030204" pitchFamily="34" charset="0"/>
              </a:rPr>
              <a:t>ASTRA Club of the </a:t>
            </a:r>
          </a:p>
          <a:p>
            <a:r>
              <a:rPr lang="en-US" sz="1400" dirty="0">
                <a:latin typeface="Calibri" panose="020F0502020204030204" pitchFamily="34" charset="0"/>
                <a:cs typeface="Calibri" panose="020F0502020204030204" pitchFamily="34" charset="0"/>
              </a:rPr>
              <a:t>University of Arkansas</a:t>
            </a:r>
          </a:p>
          <a:p>
            <a:r>
              <a:rPr lang="en-US" sz="1400" dirty="0">
                <a:latin typeface="Calibri" panose="020F0502020204030204" pitchFamily="34" charset="0"/>
                <a:cs typeface="Calibri" panose="020F0502020204030204" pitchFamily="34" charset="0"/>
              </a:rPr>
              <a:t>District Eight</a:t>
            </a:r>
          </a:p>
        </p:txBody>
      </p:sp>
      <p:sp>
        <p:nvSpPr>
          <p:cNvPr id="12" name="TextBox 11">
            <a:extLst>
              <a:ext uri="{FF2B5EF4-FFF2-40B4-BE49-F238E27FC236}">
                <a16:creationId xmlns:a16="http://schemas.microsoft.com/office/drawing/2014/main" id="{E39CD485-96ED-0F86-2E7C-1D103015DD10}"/>
              </a:ext>
            </a:extLst>
          </p:cNvPr>
          <p:cNvSpPr txBox="1"/>
          <p:nvPr/>
        </p:nvSpPr>
        <p:spPr>
          <a:xfrm>
            <a:off x="4319517" y="1190301"/>
            <a:ext cx="7613604" cy="2246769"/>
          </a:xfrm>
          <a:prstGeom prst="rect">
            <a:avLst/>
          </a:prstGeom>
          <a:noFill/>
        </p:spPr>
        <p:txBody>
          <a:bodyPr wrap="square">
            <a:spAutoFit/>
          </a:bodyPr>
          <a:lstStyle/>
          <a:p>
            <a:pPr marL="342900" marR="0" lvl="0" indent="-342900">
              <a:spcBef>
                <a:spcPts val="0"/>
              </a:spcBef>
              <a:spcAft>
                <a:spcPts val="0"/>
              </a:spcAft>
              <a:buFont typeface="Symbol" panose="05050102010706020507" pitchFamily="18" charset="2"/>
              <a:buChar char=""/>
            </a:pPr>
            <a:r>
              <a:rPr lang="es-ES" sz="2000" b="1" dirty="0">
                <a:solidFill>
                  <a:srgbClr val="FFC000"/>
                </a:solidFill>
                <a:latin typeface="Calibri" panose="020F0502020204030204" pitchFamily="34" charset="0"/>
                <a:ea typeface="MS Mincho" panose="02020609040205080304" pitchFamily="49" charset="-128"/>
                <a:cs typeface="Calibri" panose="020F0502020204030204" pitchFamily="34" charset="0"/>
              </a:rPr>
              <a:t>Difundir información con aplicaciones, página de Facebook del club, redes sociales, tablones de anuncios, mensajes diarios en la escuela, notas escritas, periódico escolar, invitar a los medios de comunicación al evento ASTRA.</a:t>
            </a:r>
          </a:p>
          <a:p>
            <a:pPr marL="342900" marR="0" lvl="0" indent="-342900">
              <a:spcBef>
                <a:spcPts val="0"/>
              </a:spcBef>
              <a:spcAft>
                <a:spcPts val="0"/>
              </a:spcAft>
              <a:buFont typeface="Symbol" panose="05050102010706020507" pitchFamily="18" charset="2"/>
              <a:buChar char=""/>
            </a:pPr>
            <a:r>
              <a:rPr lang="es-ES" sz="2000" b="1" dirty="0">
                <a:solidFill>
                  <a:srgbClr val="FFC000"/>
                </a:solidFill>
                <a:latin typeface="Calibri" panose="020F0502020204030204" pitchFamily="34" charset="0"/>
                <a:ea typeface="MS Mincho" panose="02020609040205080304" pitchFamily="49" charset="-128"/>
                <a:cs typeface="Calibri" panose="020F0502020204030204" pitchFamily="34" charset="0"/>
              </a:rPr>
              <a:t>¡Haz publicidad del INCREÍBLE servicio que brindan tus miembros!</a:t>
            </a:r>
          </a:p>
          <a:p>
            <a:pPr marL="342900" marR="0" lvl="0" indent="-342900">
              <a:spcBef>
                <a:spcPts val="0"/>
              </a:spcBef>
              <a:spcAft>
                <a:spcPts val="0"/>
              </a:spcAft>
              <a:buFont typeface="Symbol" panose="05050102010706020507" pitchFamily="18" charset="2"/>
              <a:buChar char=""/>
            </a:pPr>
            <a:r>
              <a:rPr lang="es-ES" sz="2000" b="1" dirty="0">
                <a:solidFill>
                  <a:srgbClr val="FFC000"/>
                </a:solidFill>
                <a:latin typeface="Calibri" panose="020F0502020204030204" pitchFamily="34" charset="0"/>
                <a:ea typeface="MS Mincho" panose="02020609040205080304" pitchFamily="49" charset="-128"/>
                <a:cs typeface="Calibri" panose="020F0502020204030204" pitchFamily="34" charset="0"/>
              </a:rPr>
              <a:t>COMPARTE tu AMOR por el SERVICIO!! ¡Invite a otros a unirse al servicio!</a:t>
            </a:r>
            <a:endParaRPr lang="en-US" sz="2000" b="1" dirty="0">
              <a:solidFill>
                <a:schemeClr val="accent3">
                  <a:lumMod val="75000"/>
                </a:schemeClr>
              </a:solidFill>
            </a:endParaRPr>
          </a:p>
        </p:txBody>
      </p:sp>
    </p:spTree>
    <p:extLst>
      <p:ext uri="{BB962C8B-B14F-4D97-AF65-F5344CB8AC3E}">
        <p14:creationId xmlns:p14="http://schemas.microsoft.com/office/powerpoint/2010/main" val="1341730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anim calcmode="lin" valueType="num">
                                      <p:cBhvr>
                                        <p:cTn id="22" dur="1000" fill="hold"/>
                                        <p:tgtEl>
                                          <p:spTgt spid="30"/>
                                        </p:tgtEl>
                                        <p:attrNameLst>
                                          <p:attrName>ppt_x</p:attrName>
                                        </p:attrNameLst>
                                      </p:cBhvr>
                                      <p:tavLst>
                                        <p:tav tm="0">
                                          <p:val>
                                            <p:strVal val="#ppt_x"/>
                                          </p:val>
                                        </p:tav>
                                        <p:tav tm="100000">
                                          <p:val>
                                            <p:strVal val="#ppt_x"/>
                                          </p:val>
                                        </p:tav>
                                      </p:tavLst>
                                    </p:anim>
                                    <p:anim calcmode="lin" valueType="num">
                                      <p:cBhvr>
                                        <p:cTn id="2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ppt_x"/>
                                          </p:val>
                                        </p:tav>
                                        <p:tav tm="100000">
                                          <p:val>
                                            <p:strVal val="#ppt_x"/>
                                          </p:val>
                                        </p:tav>
                                      </p:tavLst>
                                    </p:anim>
                                    <p:anim calcmode="lin" valueType="num">
                                      <p:cBhvr additive="base">
                                        <p:cTn id="2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fill="hold"/>
                                        <p:tgtEl>
                                          <p:spTgt spid="27"/>
                                        </p:tgtEl>
                                        <p:attrNameLst>
                                          <p:attrName>ppt_x</p:attrName>
                                        </p:attrNameLst>
                                      </p:cBhvr>
                                      <p:tavLst>
                                        <p:tav tm="0">
                                          <p:val>
                                            <p:strVal val="#ppt_x"/>
                                          </p:val>
                                        </p:tav>
                                        <p:tav tm="100000">
                                          <p:val>
                                            <p:strVal val="#ppt_x"/>
                                          </p:val>
                                        </p:tav>
                                      </p:tavLst>
                                    </p:anim>
                                    <p:anim calcmode="lin" valueType="num">
                                      <p:cBhvr additive="base">
                                        <p:cTn id="3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500" fill="hold"/>
                                        <p:tgtEl>
                                          <p:spTgt spid="36"/>
                                        </p:tgtEl>
                                        <p:attrNameLst>
                                          <p:attrName>ppt_x</p:attrName>
                                        </p:attrNameLst>
                                      </p:cBhvr>
                                      <p:tavLst>
                                        <p:tav tm="0">
                                          <p:val>
                                            <p:strVal val="#ppt_x"/>
                                          </p:val>
                                        </p:tav>
                                        <p:tav tm="100000">
                                          <p:val>
                                            <p:strVal val="#ppt_x"/>
                                          </p:val>
                                        </p:tav>
                                      </p:tavLst>
                                    </p:anim>
                                    <p:anim calcmode="lin" valueType="num">
                                      <p:cBhvr additive="base">
                                        <p:cTn id="41"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ppt_x"/>
                                          </p:val>
                                        </p:tav>
                                        <p:tav tm="100000">
                                          <p:val>
                                            <p:strVal val="#ppt_x"/>
                                          </p:val>
                                        </p:tav>
                                      </p:tavLst>
                                    </p:anim>
                                    <p:anim calcmode="lin" valueType="num">
                                      <p:cBhvr additive="base">
                                        <p:cTn id="4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additive="base">
                                        <p:cTn id="52" dur="500" fill="hold"/>
                                        <p:tgtEl>
                                          <p:spTgt spid="4"/>
                                        </p:tgtEl>
                                        <p:attrNameLst>
                                          <p:attrName>ppt_x</p:attrName>
                                        </p:attrNameLst>
                                      </p:cBhvr>
                                      <p:tavLst>
                                        <p:tav tm="0">
                                          <p:val>
                                            <p:strVal val="#ppt_x"/>
                                          </p:val>
                                        </p:tav>
                                        <p:tav tm="100000">
                                          <p:val>
                                            <p:strVal val="#ppt_x"/>
                                          </p:val>
                                        </p:tav>
                                      </p:tavLst>
                                    </p:anim>
                                    <p:anim calcmode="lin" valueType="num">
                                      <p:cBhvr additive="base">
                                        <p:cTn id="5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ppt_x"/>
                                          </p:val>
                                        </p:tav>
                                        <p:tav tm="100000">
                                          <p:val>
                                            <p:strVal val="#ppt_x"/>
                                          </p:val>
                                        </p:tav>
                                      </p:tavLst>
                                    </p:anim>
                                    <p:anim calcmode="lin" valueType="num">
                                      <p:cBhvr additive="base">
                                        <p:cTn id="5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additive="base">
                                        <p:cTn id="64" dur="500" fill="hold"/>
                                        <p:tgtEl>
                                          <p:spTgt spid="5"/>
                                        </p:tgtEl>
                                        <p:attrNameLst>
                                          <p:attrName>ppt_x</p:attrName>
                                        </p:attrNameLst>
                                      </p:cBhvr>
                                      <p:tavLst>
                                        <p:tav tm="0">
                                          <p:val>
                                            <p:strVal val="#ppt_x"/>
                                          </p:val>
                                        </p:tav>
                                        <p:tav tm="100000">
                                          <p:val>
                                            <p:strVal val="#ppt_x"/>
                                          </p:val>
                                        </p:tav>
                                      </p:tavLst>
                                    </p:anim>
                                    <p:anim calcmode="lin" valueType="num">
                                      <p:cBhvr additive="base">
                                        <p:cTn id="6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12">
                                            <p:txEl>
                                              <p:pRg st="0" end="0"/>
                                            </p:txEl>
                                          </p:spTgt>
                                        </p:tgtEl>
                                        <p:attrNameLst>
                                          <p:attrName>style.visibility</p:attrName>
                                        </p:attrNameLst>
                                      </p:cBhvr>
                                      <p:to>
                                        <p:strVal val="visible"/>
                                      </p:to>
                                    </p:set>
                                    <p:anim calcmode="lin" valueType="num">
                                      <p:cBhvr additive="base">
                                        <p:cTn id="70"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nodeType="clickEffect">
                                  <p:stCondLst>
                                    <p:cond delay="0"/>
                                  </p:stCondLst>
                                  <p:childTnLst>
                                    <p:set>
                                      <p:cBhvr>
                                        <p:cTn id="75" dur="1" fill="hold">
                                          <p:stCondLst>
                                            <p:cond delay="0"/>
                                          </p:stCondLst>
                                        </p:cTn>
                                        <p:tgtEl>
                                          <p:spTgt spid="12">
                                            <p:txEl>
                                              <p:pRg st="1" end="1"/>
                                            </p:txEl>
                                          </p:spTgt>
                                        </p:tgtEl>
                                        <p:attrNameLst>
                                          <p:attrName>style.visibility</p:attrName>
                                        </p:attrNameLst>
                                      </p:cBhvr>
                                      <p:to>
                                        <p:strVal val="visible"/>
                                      </p:to>
                                    </p:set>
                                    <p:anim calcmode="lin" valueType="num">
                                      <p:cBhvr additive="base">
                                        <p:cTn id="76"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12">
                                            <p:txEl>
                                              <p:pRg st="2" end="2"/>
                                            </p:txEl>
                                          </p:spTgt>
                                        </p:tgtEl>
                                        <p:attrNameLst>
                                          <p:attrName>style.visibility</p:attrName>
                                        </p:attrNameLst>
                                      </p:cBhvr>
                                      <p:to>
                                        <p:strVal val="visible"/>
                                      </p:to>
                                    </p:set>
                                    <p:anim calcmode="lin" valueType="num">
                                      <p:cBhvr additive="base">
                                        <p:cTn id="82"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72E26E-28F6-279F-E092-627A0EF6FF20}"/>
              </a:ext>
            </a:extLst>
          </p:cNvPr>
          <p:cNvSpPr txBox="1"/>
          <p:nvPr/>
        </p:nvSpPr>
        <p:spPr>
          <a:xfrm>
            <a:off x="1" y="136121"/>
            <a:ext cx="11813406" cy="6278642"/>
          </a:xfrm>
          <a:prstGeom prst="rect">
            <a:avLst/>
          </a:prstGeom>
          <a:noFill/>
        </p:spPr>
        <p:txBody>
          <a:bodyPr wrap="square">
            <a:spAutoFit/>
          </a:bodyPr>
          <a:lstStyle/>
          <a:p>
            <a:pPr algn="ctr"/>
            <a:r>
              <a:rPr lang="en-US" sz="3600" b="1" dirty="0">
                <a:solidFill>
                  <a:srgbClr val="FF0000"/>
                </a:solidFill>
                <a:latin typeface="Calibri" panose="020F0502020204030204" pitchFamily="34" charset="0"/>
                <a:cs typeface="Calibri" panose="020F0502020204030204" pitchFamily="34" charset="0"/>
              </a:rPr>
              <a:t>			</a:t>
            </a:r>
            <a:r>
              <a:rPr lang="es-ES" sz="3600" b="1" dirty="0">
                <a:solidFill>
                  <a:srgbClr val="FF0000"/>
                </a:solidFill>
                <a:latin typeface="Calibri" panose="020F0502020204030204" pitchFamily="34" charset="0"/>
                <a:cs typeface="Calibri" panose="020F0502020204030204" pitchFamily="34" charset="0"/>
              </a:rPr>
              <a:t>LA RECAUDACIÓN DE FONDOS </a:t>
            </a:r>
          </a:p>
          <a:p>
            <a:pPr algn="ctr"/>
            <a:r>
              <a:rPr lang="es-ES" sz="3600" b="1" dirty="0">
                <a:solidFill>
                  <a:srgbClr val="FF0000"/>
                </a:solidFill>
                <a:latin typeface="Calibri" panose="020F0502020204030204" pitchFamily="34" charset="0"/>
                <a:cs typeface="Calibri" panose="020F0502020204030204" pitchFamily="34" charset="0"/>
              </a:rPr>
              <a:t>ayuda a que sucedan proyectos emocionantes!</a:t>
            </a:r>
          </a:p>
          <a:p>
            <a:pPr algn="ctr"/>
            <a:endParaRPr lang="en-US" dirty="0">
              <a:latin typeface="Arial" panose="020B0604020202020204" pitchFamily="34" charset="0"/>
            </a:endParaRPr>
          </a:p>
          <a:p>
            <a:pPr marL="342900" indent="-342900">
              <a:buFont typeface="Arial" panose="020B0604020202020204" pitchFamily="34" charset="0"/>
              <a:buChar char="•"/>
            </a:pPr>
            <a:r>
              <a:rPr lang="es-ES" sz="2200" b="1" dirty="0">
                <a:latin typeface="Calibri" panose="020F0502020204030204" pitchFamily="34" charset="0"/>
                <a:cs typeface="Calibri" panose="020F0502020204030204" pitchFamily="34" charset="0"/>
              </a:rPr>
              <a:t>Crea una razón significativa para recaudar fondos. ¿Cuál es una meta y el calendario para la recaudación de fondos realistas y para qué se usará el dinero? ¿Quién comprará lo que venden los miembros de ASTRA?</a:t>
            </a:r>
          </a:p>
          <a:p>
            <a:pPr marL="342900" indent="-342900">
              <a:buFont typeface="Arial" panose="020B0604020202020204" pitchFamily="34" charset="0"/>
              <a:buChar char="•"/>
            </a:pPr>
            <a:r>
              <a:rPr lang="es-ES" sz="2200" b="1" dirty="0">
                <a:latin typeface="Calibri" panose="020F0502020204030204" pitchFamily="34" charset="0"/>
                <a:cs typeface="Calibri" panose="020F0502020204030204" pitchFamily="34" charset="0"/>
              </a:rPr>
              <a:t>Haga que los miembros de ASTRA establezcan metas y planifiquen los detalles de su campaña de recaudación de fondos (incluidos lugares, suministros, boletos, comida, publicidad, voluntarios).</a:t>
            </a:r>
          </a:p>
          <a:p>
            <a:pPr marL="342900" indent="-342900">
              <a:buFont typeface="Arial" panose="020B0604020202020204" pitchFamily="34" charset="0"/>
              <a:buChar char="•"/>
            </a:pPr>
            <a:r>
              <a:rPr lang="es-ES" sz="2200" b="1" dirty="0">
                <a:latin typeface="Calibri" panose="020F0502020204030204" pitchFamily="34" charset="0"/>
                <a:cs typeface="Calibri" panose="020F0502020204030204" pitchFamily="34" charset="0"/>
              </a:rPr>
              <a:t>Asigne responsabilidades a los miembros del Comité de recaudación de fondos, trabaje con el Comité de publicidad para anunciar bien el evento a través de las redes sociales y otros medios.</a:t>
            </a:r>
          </a:p>
          <a:p>
            <a:pPr marL="342900" indent="-342900">
              <a:buFont typeface="Arial" panose="020B0604020202020204" pitchFamily="34" charset="0"/>
              <a:buChar char="•"/>
            </a:pPr>
            <a:r>
              <a:rPr lang="es-ES" sz="2200" b="1" dirty="0">
                <a:latin typeface="Calibri" panose="020F0502020204030204" pitchFamily="34" charset="0"/>
                <a:cs typeface="Calibri" panose="020F0502020204030204" pitchFamily="34" charset="0"/>
              </a:rPr>
              <a:t>Considere colaborar con una organización local para igualar los fondos (incluida Altrusa) e intente conectar a los miembros de ASTRA con las personas a las que ayudarán con los fondos. </a:t>
            </a:r>
          </a:p>
          <a:p>
            <a:endParaRPr lang="es-ES" b="1" dirty="0">
              <a:latin typeface="Calibri" panose="020F0502020204030204" pitchFamily="34" charset="0"/>
              <a:cs typeface="Calibri" panose="020F0502020204030204" pitchFamily="34" charset="0"/>
            </a:endParaRPr>
          </a:p>
          <a:p>
            <a:r>
              <a:rPr lang="es-ES" b="1" dirty="0">
                <a:latin typeface="Calibri" panose="020F0502020204030204" pitchFamily="34" charset="0"/>
                <a:cs typeface="Calibri" panose="020F0502020204030204" pitchFamily="34" charset="0"/>
              </a:rPr>
              <a:t>Existen tres categorías de recaudaciones de fondos: recaudación de fondos de eventos de temporada (Halloween, Navidad, San Valentín, graduación, etc.), recaudación de fondos de artículos (venta de alimentos, mercancías, alimentos. etc.) y recaudación de fondos de proyectos (que brindan un servicio para recaudar dinero, como lavados de autos, bailes, etc.) </a:t>
            </a:r>
            <a:r>
              <a:rPr lang="es-ES"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Hay muchas más ideas en el sitio web de ASTRA.</a:t>
            </a:r>
            <a:endParaRPr lang="en-US" sz="24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r>
              <a:rPr lang="en-US" sz="2400" b="1" dirty="0">
                <a:solidFill>
                  <a:srgbClr val="FF0000"/>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750823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1000"/>
                                        <p:tgtEl>
                                          <p:spTgt spid="3">
                                            <p:txEl>
                                              <p:pRg st="6" end="6"/>
                                            </p:txEl>
                                          </p:spTgt>
                                        </p:tgtEl>
                                      </p:cBhvr>
                                    </p:animEffect>
                                    <p:anim calcmode="lin" valueType="num">
                                      <p:cBhvr>
                                        <p:cTn id="2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1000"/>
                                        <p:tgtEl>
                                          <p:spTgt spid="3">
                                            <p:txEl>
                                              <p:pRg st="8" end="8"/>
                                            </p:txEl>
                                          </p:spTgt>
                                        </p:tgtEl>
                                      </p:cBhvr>
                                    </p:animEffect>
                                    <p:anim calcmode="lin" valueType="num">
                                      <p:cBhvr>
                                        <p:cTn id="2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B7D964-E2EB-B4EC-40E3-C96A24B33C0F}"/>
              </a:ext>
            </a:extLst>
          </p:cNvPr>
          <p:cNvSpPr txBox="1"/>
          <p:nvPr/>
        </p:nvSpPr>
        <p:spPr>
          <a:xfrm>
            <a:off x="190900" y="579972"/>
            <a:ext cx="12001099" cy="6124754"/>
          </a:xfrm>
          <a:prstGeom prst="rect">
            <a:avLst/>
          </a:prstGeom>
          <a:noFill/>
        </p:spPr>
        <p:txBody>
          <a:bodyPr wrap="square">
            <a:spAutoFit/>
          </a:bodyPr>
          <a:lstStyle/>
          <a:p>
            <a:pPr algn="ctr"/>
            <a:r>
              <a:rPr lang="es-ES" sz="36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¿Dónde puedo obtener más ayuda? </a:t>
            </a:r>
          </a:p>
          <a:p>
            <a:pPr algn="ctr"/>
            <a:r>
              <a:rPr lang="es-ES" sz="3600"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¡Sé que tendré más preguntas más tarde!</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p>
            <a:r>
              <a:rPr lang="es-ES" sz="3200" b="1" dirty="0">
                <a:latin typeface="Calibri" panose="020F0502020204030204" pitchFamily="34" charset="0"/>
                <a:ea typeface="Calibri" panose="020F0502020204030204" pitchFamily="34" charset="0"/>
                <a:cs typeface="Times New Roman" panose="02020603050405020304" pitchFamily="18" charset="0"/>
              </a:rPr>
              <a:t>Hay muchos recursos de ASTRA en línea y otros recursos de liderazgo disponibles para usted:</a:t>
            </a:r>
          </a:p>
          <a:p>
            <a:endParaRPr lang="es-ES" sz="3200" b="1" dirty="0">
              <a:latin typeface="Calibri" panose="020F0502020204030204" pitchFamily="34" charset="0"/>
              <a:ea typeface="Calibri" panose="020F0502020204030204" pitchFamily="34" charset="0"/>
              <a:cs typeface="Times New Roman" panose="02020603050405020304" pitchFamily="18" charset="0"/>
            </a:endParaRPr>
          </a:p>
          <a:p>
            <a:pPr marL="457200" indent="-457200">
              <a:buFont typeface="Arial" panose="020B0604020202020204" pitchFamily="34" charset="0"/>
              <a:buChar char="•"/>
            </a:pPr>
            <a:r>
              <a:rPr lang="es-ES" sz="3200" b="1" dirty="0">
                <a:latin typeface="Calibri" panose="020F0502020204030204" pitchFamily="34" charset="0"/>
                <a:ea typeface="Calibri" panose="020F0502020204030204" pitchFamily="34" charset="0"/>
                <a:cs typeface="Times New Roman" panose="02020603050405020304" pitchFamily="18" charset="0"/>
              </a:rPr>
              <a:t>Su sitio web Altrusa Internacional ASTRA </a:t>
            </a:r>
            <a:r>
              <a:rPr lang="es-ES" sz="3200" b="1" dirty="0">
                <a:latin typeface="Calibri" panose="020F0502020204030204" pitchFamily="34" charset="0"/>
                <a:ea typeface="Calibri" panose="020F0502020204030204" pitchFamily="34" charset="0"/>
                <a:cs typeface="Times New Roman" panose="02020603050405020304" pitchFamily="18" charset="0"/>
                <a:hlinkClick r:id="rId2"/>
              </a:rPr>
              <a:t>https://astra.altrusa.org/</a:t>
            </a:r>
            <a:endParaRPr lang="es-ES" sz="3200" b="1" dirty="0">
              <a:latin typeface="Calibri" panose="020F0502020204030204" pitchFamily="34" charset="0"/>
              <a:ea typeface="Calibri" panose="020F0502020204030204" pitchFamily="34" charset="0"/>
              <a:cs typeface="Times New Roman" panose="02020603050405020304" pitchFamily="18" charset="0"/>
            </a:endParaRPr>
          </a:p>
          <a:p>
            <a:pPr marL="457200" indent="-457200">
              <a:buFont typeface="Arial" panose="020B0604020202020204" pitchFamily="34" charset="0"/>
              <a:buChar char="•"/>
            </a:pPr>
            <a:r>
              <a:rPr lang="es-ES" sz="3200" b="1" dirty="0">
                <a:latin typeface="Calibri" panose="020F0502020204030204" pitchFamily="34" charset="0"/>
                <a:ea typeface="Calibri" panose="020F0502020204030204" pitchFamily="34" charset="0"/>
                <a:cs typeface="Times New Roman" panose="02020603050405020304" pitchFamily="18" charset="0"/>
              </a:rPr>
              <a:t>Sus Consejeras de ASTRA pueden guiarlo para:</a:t>
            </a:r>
          </a:p>
          <a:p>
            <a:pPr marL="914400" lvl="1" indent="-457200">
              <a:buFont typeface="Arial" panose="020B0604020202020204" pitchFamily="34" charset="0"/>
              <a:buChar char="•"/>
            </a:pPr>
            <a:r>
              <a:rPr lang="es-ES" sz="3200" b="1" dirty="0">
                <a:latin typeface="Calibri" panose="020F0502020204030204" pitchFamily="34" charset="0"/>
                <a:ea typeface="Calibri" panose="020F0502020204030204" pitchFamily="34" charset="0"/>
                <a:cs typeface="Times New Roman" panose="02020603050405020304" pitchFamily="18" charset="0"/>
              </a:rPr>
              <a:t>Libros y sitios web de liderazgo.</a:t>
            </a:r>
          </a:p>
          <a:p>
            <a:pPr marL="914400" lvl="1" indent="-457200">
              <a:buFont typeface="Arial" panose="020B0604020202020204" pitchFamily="34" charset="0"/>
              <a:buChar char="•"/>
            </a:pPr>
            <a:r>
              <a:rPr lang="es-ES" sz="3200" b="1" dirty="0">
                <a:latin typeface="Calibri" panose="020F0502020204030204" pitchFamily="34" charset="0"/>
                <a:ea typeface="Calibri" panose="020F0502020204030204" pitchFamily="34" charset="0"/>
                <a:cs typeface="Times New Roman" panose="02020603050405020304" pitchFamily="18" charset="0"/>
              </a:rPr>
              <a:t>Artículos sobre comunicación y trabajo en equipo dentro de las organizaciones</a:t>
            </a:r>
          </a:p>
          <a:p>
            <a:pPr marL="914400" lvl="1" indent="-457200">
              <a:buFont typeface="Arial" panose="020B0604020202020204" pitchFamily="34" charset="0"/>
              <a:buChar char="•"/>
            </a:pPr>
            <a:r>
              <a:rPr lang="es-ES" sz="3200" b="1" dirty="0">
                <a:latin typeface="Calibri" panose="020F0502020204030204" pitchFamily="34" charset="0"/>
                <a:ea typeface="Calibri" panose="020F0502020204030204" pitchFamily="34" charset="0"/>
                <a:cs typeface="Times New Roman" panose="02020603050405020304" pitchFamily="18" charset="0"/>
              </a:rPr>
              <a:t>Artículos sobre resolución de conflictos</a:t>
            </a:r>
          </a:p>
          <a:p>
            <a:pPr marL="914400" lvl="1" indent="-457200">
              <a:buFont typeface="Arial" panose="020B0604020202020204" pitchFamily="34" charset="0"/>
              <a:buChar char="•"/>
            </a:pPr>
            <a:r>
              <a:rPr lang="es-ES" sz="3200" b="1" dirty="0">
                <a:latin typeface="Calibri" panose="020F0502020204030204" pitchFamily="34" charset="0"/>
                <a:ea typeface="Calibri" panose="020F0502020204030204" pitchFamily="34" charset="0"/>
                <a:cs typeface="Times New Roman" panose="02020603050405020304" pitchFamily="18" charset="0"/>
              </a:rPr>
              <a:t>Artículos sobre manejo del tiempo</a:t>
            </a:r>
            <a:r>
              <a:rPr lang="en-US" dirty="0">
                <a:effectLst/>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118727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544086B-E3E4-4C79-C708-0B2C194AD7FC}"/>
              </a:ext>
            </a:extLst>
          </p:cNvPr>
          <p:cNvSpPr>
            <a:spLocks noChangeArrowheads="1"/>
          </p:cNvSpPr>
          <p:nvPr/>
        </p:nvSpPr>
        <p:spPr bwMode="auto">
          <a:xfrm>
            <a:off x="4475175" y="1293801"/>
            <a:ext cx="6330478" cy="1913352"/>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2100" b="0" i="0" u="none" strike="noStrike" cap="none" normalizeH="0" baseline="0" dirty="0">
                <a:ln>
                  <a:noFill/>
                </a:ln>
                <a:solidFill>
                  <a:srgbClr val="202124"/>
                </a:solidFill>
                <a:effectLst/>
                <a:latin typeface="inherit"/>
              </a:rPr>
              <a:t>Ser un líder cotidiano significa que servimos a quienes nos rodean. El liderazgo no significa que tengamos que tomar GRANDES medidas. Muchas veces nos desanimamos pensando que no sabemos cómo liderar, o que no somos capaces, pero puedes empezar poco a poco ejercitando tus músculos de liderazgo en la vida cotidiana.</a:t>
            </a:r>
            <a:r>
              <a:rPr kumimoji="0" lang="es-ES" altLang="en-US" sz="800" b="0" i="0" u="none" strike="noStrike" cap="none" normalizeH="0" baseline="0" dirty="0">
                <a:ln>
                  <a:noFill/>
                </a:ln>
                <a:solidFill>
                  <a:schemeClr val="tx1"/>
                </a:solidFill>
                <a:effectLst/>
              </a:rPr>
              <a:t> </a:t>
            </a:r>
            <a:endParaRPr kumimoji="0" lang="es-ES" altLang="en-US" sz="1800" b="0" i="0" u="none" strike="noStrike" cap="none" normalizeH="0" baseline="0" dirty="0">
              <a:ln>
                <a:noFill/>
              </a:ln>
              <a:solidFill>
                <a:schemeClr val="tx1"/>
              </a:solidFill>
              <a:effectLst/>
              <a:latin typeface="Arial" panose="020B0604020202020204" pitchFamily="34" charset="0"/>
            </a:endParaRPr>
          </a:p>
        </p:txBody>
      </p:sp>
      <p:sp>
        <p:nvSpPr>
          <p:cNvPr id="5" name="TextBox 4">
            <a:extLst>
              <a:ext uri="{FF2B5EF4-FFF2-40B4-BE49-F238E27FC236}">
                <a16:creationId xmlns:a16="http://schemas.microsoft.com/office/drawing/2014/main" id="{20DFC8CE-9E1B-4247-F62B-2B890963E286}"/>
              </a:ext>
            </a:extLst>
          </p:cNvPr>
          <p:cNvSpPr txBox="1"/>
          <p:nvPr/>
        </p:nvSpPr>
        <p:spPr>
          <a:xfrm>
            <a:off x="633645" y="3642043"/>
            <a:ext cx="7251826" cy="2701509"/>
          </a:xfrm>
          <a:prstGeom prst="rect">
            <a:avLst/>
          </a:prstGeom>
          <a:noFill/>
        </p:spPr>
        <p:txBody>
          <a:bodyPr wrap="square" rtlCol="0">
            <a:spAutoFit/>
          </a:bodyPr>
          <a:lstStyle/>
          <a:p>
            <a:r>
              <a:rPr lang="en-US" dirty="0"/>
              <a:t>Everyday leadership / </a:t>
            </a:r>
            <a:r>
              <a:rPr lang="en-US" dirty="0" err="1"/>
              <a:t>liderazgo</a:t>
            </a:r>
            <a:r>
              <a:rPr lang="en-US" dirty="0"/>
              <a:t> </a:t>
            </a:r>
            <a:r>
              <a:rPr lang="en-US" dirty="0" err="1"/>
              <a:t>diario</a:t>
            </a:r>
            <a:endParaRPr lang="en-US" dirty="0"/>
          </a:p>
          <a:p>
            <a:pPr marL="0" marR="0">
              <a:lnSpc>
                <a:spcPct val="107000"/>
              </a:lnSpc>
              <a:spcBef>
                <a:spcPts val="0"/>
              </a:spcBef>
              <a:spcAft>
                <a:spcPts val="0"/>
              </a:spcAft>
            </a:pP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be a good listener</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respond to others in a calm respectable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be confident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choose good positive friends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embrace change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0" dirty="0">
                <a:effectLst/>
                <a:latin typeface="Roboto" panose="02000000000000000000" pitchFamily="2" charset="0"/>
                <a:ea typeface="Times New Roman" panose="02020603050405020304" pitchFamily="18" charset="0"/>
                <a:cs typeface="Times New Roman" panose="02020603050405020304" pitchFamily="18" charset="0"/>
              </a:rPr>
              <a:t>choose to do the right thing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p:txBody>
      </p:sp>
      <p:sp>
        <p:nvSpPr>
          <p:cNvPr id="6" name="Rectangle 3">
            <a:extLst>
              <a:ext uri="{FF2B5EF4-FFF2-40B4-BE49-F238E27FC236}">
                <a16:creationId xmlns:a16="http://schemas.microsoft.com/office/drawing/2014/main" id="{26B0048D-2E73-460A-A0AB-0CEAB60F98E0}"/>
              </a:ext>
            </a:extLst>
          </p:cNvPr>
          <p:cNvSpPr>
            <a:spLocks noChangeArrowheads="1"/>
          </p:cNvSpPr>
          <p:nvPr/>
        </p:nvSpPr>
        <p:spPr bwMode="auto">
          <a:xfrm>
            <a:off x="407504" y="535744"/>
            <a:ext cx="3518452" cy="223651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n-US" sz="2100" b="0" i="0" u="none" strike="noStrike" cap="none" normalizeH="0" baseline="0">
                <a:ln>
                  <a:noFill/>
                </a:ln>
                <a:solidFill>
                  <a:srgbClr val="202124"/>
                </a:solidFill>
                <a:effectLst/>
                <a:latin typeface="inherit"/>
              </a:rPr>
              <a:t>Todos hemos cambiado la vida de alguien, normalmente sin siquiera darnos cuenta. En esta divertida charla, Drew Dudley nos llama a todos a celebrar el liderazgo como el acto cotidiano de mejorar la vida de los demás.</a:t>
            </a:r>
            <a:r>
              <a:rPr kumimoji="0" lang="es-ES" altLang="en-US" sz="800" b="0" i="0" u="none" strike="noStrike" cap="none" normalizeH="0" baseline="0">
                <a:ln>
                  <a:noFill/>
                </a:ln>
                <a:solidFill>
                  <a:schemeClr val="tx1"/>
                </a:solidFill>
                <a:effectLst/>
              </a:rPr>
              <a:t> </a:t>
            </a:r>
            <a:endParaRPr kumimoji="0" lang="es-ES" altLang="en-US" sz="1800" b="0" i="0" u="none" strike="noStrike" cap="none" normalizeH="0" baseline="0">
              <a:ln>
                <a:noFill/>
              </a:ln>
              <a:solidFill>
                <a:schemeClr val="tx1"/>
              </a:solidFill>
              <a:effectLst/>
              <a:latin typeface="Arial" panose="020B0604020202020204" pitchFamily="34" charset="0"/>
            </a:endParaRPr>
          </a:p>
        </p:txBody>
      </p:sp>
      <p:pic>
        <p:nvPicPr>
          <p:cNvPr id="8" name="Picture 7">
            <a:extLst>
              <a:ext uri="{FF2B5EF4-FFF2-40B4-BE49-F238E27FC236}">
                <a16:creationId xmlns:a16="http://schemas.microsoft.com/office/drawing/2014/main" id="{8E394F57-A4E1-3303-3267-2C29669D2203}"/>
              </a:ext>
            </a:extLst>
          </p:cNvPr>
          <p:cNvPicPr>
            <a:picLocks noChangeAspect="1"/>
          </p:cNvPicPr>
          <p:nvPr/>
        </p:nvPicPr>
        <p:blipFill>
          <a:blip r:embed="rId2"/>
          <a:stretch>
            <a:fillRect/>
          </a:stretch>
        </p:blipFill>
        <p:spPr>
          <a:xfrm>
            <a:off x="5102942" y="2897989"/>
            <a:ext cx="7089058" cy="3790677"/>
          </a:xfrm>
          <a:prstGeom prst="rect">
            <a:avLst/>
          </a:prstGeom>
        </p:spPr>
      </p:pic>
    </p:spTree>
    <p:extLst>
      <p:ext uri="{BB962C8B-B14F-4D97-AF65-F5344CB8AC3E}">
        <p14:creationId xmlns:p14="http://schemas.microsoft.com/office/powerpoint/2010/main" val="36732371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A70F06-744D-5E9A-0880-5FA3FE20C1CA}"/>
              </a:ext>
            </a:extLst>
          </p:cNvPr>
          <p:cNvPicPr>
            <a:picLocks noChangeAspect="1"/>
          </p:cNvPicPr>
          <p:nvPr/>
        </p:nvPicPr>
        <p:blipFill>
          <a:blip r:embed="rId2"/>
          <a:stretch>
            <a:fillRect/>
          </a:stretch>
        </p:blipFill>
        <p:spPr>
          <a:xfrm>
            <a:off x="2448123" y="490067"/>
            <a:ext cx="8771380" cy="5044877"/>
          </a:xfrm>
          <a:prstGeom prst="rect">
            <a:avLst/>
          </a:prstGeom>
        </p:spPr>
      </p:pic>
    </p:spTree>
    <p:extLst>
      <p:ext uri="{BB962C8B-B14F-4D97-AF65-F5344CB8AC3E}">
        <p14:creationId xmlns:p14="http://schemas.microsoft.com/office/powerpoint/2010/main" val="4158383775"/>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docProps/app.xml><?xml version="1.0" encoding="utf-8"?>
<Properties xmlns="http://schemas.openxmlformats.org/officeDocument/2006/extended-properties" xmlns:vt="http://schemas.openxmlformats.org/officeDocument/2006/docPropsVTypes">
  <Template>TM04033937[[fn=Vapor Trail]]</Template>
  <TotalTime>471</TotalTime>
  <Words>2592</Words>
  <Application>Microsoft Office PowerPoint</Application>
  <PresentationFormat>Panorámica</PresentationFormat>
  <Paragraphs>183</Paragraphs>
  <Slides>23</Slides>
  <Notes>0</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23</vt:i4>
      </vt:variant>
    </vt:vector>
  </HeadingPairs>
  <TitlesOfParts>
    <vt:vector size="33" baseType="lpstr">
      <vt:lpstr>Arial</vt:lpstr>
      <vt:lpstr>Calibri</vt:lpstr>
      <vt:lpstr>Century Gothic</vt:lpstr>
      <vt:lpstr>Corbel</vt:lpstr>
      <vt:lpstr>inherit</vt:lpstr>
      <vt:lpstr>Roboto</vt:lpstr>
      <vt:lpstr>Symbol</vt:lpstr>
      <vt:lpstr>Times New Roman</vt:lpstr>
      <vt:lpstr>Wingdings</vt:lpstr>
      <vt:lpstr>Vapor Trail</vt:lpstr>
      <vt:lpstr>Presentación de PowerPoint</vt:lpstr>
      <vt:lpstr>Presentación de PowerPoint</vt:lpstr>
      <vt:lpstr>Presentación de PowerPoint</vt:lpstr>
      <vt:lpstr>LOS OBJETIVOS DE ASTRA SON:</vt:lpstr>
      <vt:lpstr>Presentación de PowerPoint</vt:lpstr>
      <vt:lpstr>Presentación de PowerPoint</vt:lpstr>
      <vt:lpstr>Presentación de PowerPoint</vt:lpstr>
      <vt:lpstr>Presentación de PowerPoint</vt:lpstr>
      <vt:lpstr>Presentación de PowerPoint</vt:lpstr>
      <vt:lpstr>Es posible que desee tener estos recursos a mano cuando su club tome decisiones: 1.  Club Leadership Manual   2.  ASTRA Monthly Checklist  https://astra.altrusa.org/files/2021/02/ASTRA-Monthly-Checklist-2020.pdf  3.  ASTRA Members Guide  https://astra.altrusa.org/files/2019/10/ASTRA-Members-Guide-February-2018-update.pdf </vt:lpstr>
      <vt:lpstr>Presentación de PowerPoint</vt:lpstr>
      <vt:lpstr>Presentación de PowerPoint</vt:lpstr>
      <vt:lpstr>PREPARACIÓN DE AGENDA</vt:lpstr>
      <vt:lpstr>Presentación de PowerPoint</vt:lpstr>
      <vt:lpstr>Presentación de PowerPoint</vt:lpstr>
      <vt:lpstr>Presentación de PowerPoint</vt:lpstr>
      <vt:lpstr>Podría considerar la colaboración entre los Clubes ASTRA </vt:lpstr>
      <vt:lpstr>ESTABLEZCA SUS METAS y luego actúe.  ¡Aquellos que se fijan metas a sí mismos tienen más probabilidades de lograr el éxito!</vt:lpstr>
      <vt:lpstr>Mejorar la comunicación UTILIZANDO el sitio web y las redes sociales</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Lorraine C. Brewer</dc:creator>
  <cp:lastModifiedBy>Nilsa Carrero</cp:lastModifiedBy>
  <cp:revision>15</cp:revision>
  <dcterms:created xsi:type="dcterms:W3CDTF">2023-01-07T16:29:43Z</dcterms:created>
  <dcterms:modified xsi:type="dcterms:W3CDTF">2026-09-23T20:37:11Z</dcterms:modified>
</cp:coreProperties>
</file>